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65"/>
  </p:notesMasterIdLst>
  <p:sldIdLst>
    <p:sldId id="256" r:id="rId2"/>
    <p:sldId id="258" r:id="rId3"/>
    <p:sldId id="358" r:id="rId4"/>
    <p:sldId id="360" r:id="rId5"/>
    <p:sldId id="312" r:id="rId6"/>
    <p:sldId id="275" r:id="rId7"/>
    <p:sldId id="278" r:id="rId8"/>
    <p:sldId id="277" r:id="rId9"/>
    <p:sldId id="331" r:id="rId10"/>
    <p:sldId id="297" r:id="rId11"/>
    <p:sldId id="330" r:id="rId12"/>
    <p:sldId id="399" r:id="rId13"/>
    <p:sldId id="276" r:id="rId14"/>
    <p:sldId id="259" r:id="rId15"/>
    <p:sldId id="385" r:id="rId16"/>
    <p:sldId id="361" r:id="rId17"/>
    <p:sldId id="293" r:id="rId18"/>
    <p:sldId id="386" r:id="rId19"/>
    <p:sldId id="292" r:id="rId20"/>
    <p:sldId id="257" r:id="rId21"/>
    <p:sldId id="362" r:id="rId22"/>
    <p:sldId id="387" r:id="rId23"/>
    <p:sldId id="288" r:id="rId24"/>
    <p:sldId id="289" r:id="rId25"/>
    <p:sldId id="383" r:id="rId26"/>
    <p:sldId id="260" r:id="rId27"/>
    <p:sldId id="294" r:id="rId28"/>
    <p:sldId id="290" r:id="rId29"/>
    <p:sldId id="400" r:id="rId30"/>
    <p:sldId id="291" r:id="rId31"/>
    <p:sldId id="413" r:id="rId32"/>
    <p:sldId id="414" r:id="rId33"/>
    <p:sldId id="415" r:id="rId34"/>
    <p:sldId id="416" r:id="rId35"/>
    <p:sldId id="417" r:id="rId36"/>
    <p:sldId id="384" r:id="rId37"/>
    <p:sldId id="388" r:id="rId38"/>
    <p:sldId id="389" r:id="rId39"/>
    <p:sldId id="390" r:id="rId40"/>
    <p:sldId id="391" r:id="rId41"/>
    <p:sldId id="392" r:id="rId42"/>
    <p:sldId id="394" r:id="rId43"/>
    <p:sldId id="393" r:id="rId44"/>
    <p:sldId id="316" r:id="rId45"/>
    <p:sldId id="359" r:id="rId46"/>
    <p:sldId id="317" r:id="rId47"/>
    <p:sldId id="329" r:id="rId48"/>
    <p:sldId id="318" r:id="rId49"/>
    <p:sldId id="363" r:id="rId50"/>
    <p:sldId id="323" r:id="rId51"/>
    <p:sldId id="324" r:id="rId52"/>
    <p:sldId id="325" r:id="rId53"/>
    <p:sldId id="326" r:id="rId54"/>
    <p:sldId id="328" r:id="rId55"/>
    <p:sldId id="327" r:id="rId56"/>
    <p:sldId id="395" r:id="rId57"/>
    <p:sldId id="396" r:id="rId58"/>
    <p:sldId id="397" r:id="rId59"/>
    <p:sldId id="313" r:id="rId60"/>
    <p:sldId id="279" r:id="rId61"/>
    <p:sldId id="280" r:id="rId62"/>
    <p:sldId id="310" r:id="rId63"/>
    <p:sldId id="281" r:id="rId64"/>
    <p:sldId id="282" r:id="rId65"/>
    <p:sldId id="283" r:id="rId66"/>
    <p:sldId id="284" r:id="rId67"/>
    <p:sldId id="285" r:id="rId68"/>
    <p:sldId id="286" r:id="rId69"/>
    <p:sldId id="314" r:id="rId70"/>
    <p:sldId id="287" r:id="rId71"/>
    <p:sldId id="411" r:id="rId72"/>
    <p:sldId id="262" r:id="rId73"/>
    <p:sldId id="263" r:id="rId74"/>
    <p:sldId id="366" r:id="rId75"/>
    <p:sldId id="404" r:id="rId76"/>
    <p:sldId id="264" r:id="rId77"/>
    <p:sldId id="266" r:id="rId78"/>
    <p:sldId id="364" r:id="rId79"/>
    <p:sldId id="265" r:id="rId80"/>
    <p:sldId id="365" r:id="rId81"/>
    <p:sldId id="381" r:id="rId82"/>
    <p:sldId id="382" r:id="rId83"/>
    <p:sldId id="398" r:id="rId84"/>
    <p:sldId id="272" r:id="rId85"/>
    <p:sldId id="401" r:id="rId86"/>
    <p:sldId id="367" r:id="rId87"/>
    <p:sldId id="368" r:id="rId88"/>
    <p:sldId id="267" r:id="rId89"/>
    <p:sldId id="402" r:id="rId90"/>
    <p:sldId id="369" r:id="rId91"/>
    <p:sldId id="261" r:id="rId92"/>
    <p:sldId id="370" r:id="rId93"/>
    <p:sldId id="274" r:id="rId94"/>
    <p:sldId id="405" r:id="rId95"/>
    <p:sldId id="406" r:id="rId96"/>
    <p:sldId id="269" r:id="rId97"/>
    <p:sldId id="371" r:id="rId98"/>
    <p:sldId id="403" r:id="rId99"/>
    <p:sldId id="268" r:id="rId100"/>
    <p:sldId id="372" r:id="rId101"/>
    <p:sldId id="408" r:id="rId102"/>
    <p:sldId id="270" r:id="rId103"/>
    <p:sldId id="273" r:id="rId104"/>
    <p:sldId id="271" r:id="rId105"/>
    <p:sldId id="295" r:id="rId106"/>
    <p:sldId id="301" r:id="rId107"/>
    <p:sldId id="302" r:id="rId108"/>
    <p:sldId id="304" r:id="rId109"/>
    <p:sldId id="299" r:id="rId110"/>
    <p:sldId id="380" r:id="rId111"/>
    <p:sldId id="305" r:id="rId112"/>
    <p:sldId id="303" r:id="rId113"/>
    <p:sldId id="315" r:id="rId114"/>
    <p:sldId id="306" r:id="rId115"/>
    <p:sldId id="300" r:id="rId116"/>
    <p:sldId id="307" r:id="rId117"/>
    <p:sldId id="308" r:id="rId118"/>
    <p:sldId id="309" r:id="rId119"/>
    <p:sldId id="311" r:id="rId120"/>
    <p:sldId id="412" r:id="rId121"/>
    <p:sldId id="409" r:id="rId122"/>
    <p:sldId id="410" r:id="rId123"/>
    <p:sldId id="373" r:id="rId124"/>
    <p:sldId id="319" r:id="rId125"/>
    <p:sldId id="374" r:id="rId126"/>
    <p:sldId id="320" r:id="rId127"/>
    <p:sldId id="321" r:id="rId128"/>
    <p:sldId id="298" r:id="rId129"/>
    <p:sldId id="339" r:id="rId130"/>
    <p:sldId id="340" r:id="rId131"/>
    <p:sldId id="342" r:id="rId132"/>
    <p:sldId id="343" r:id="rId133"/>
    <p:sldId id="376" r:id="rId134"/>
    <p:sldId id="344" r:id="rId135"/>
    <p:sldId id="375" r:id="rId136"/>
    <p:sldId id="322" r:id="rId137"/>
    <p:sldId id="296" r:id="rId138"/>
    <p:sldId id="377" r:id="rId139"/>
    <p:sldId id="378" r:id="rId140"/>
    <p:sldId id="332" r:id="rId141"/>
    <p:sldId id="379" r:id="rId142"/>
    <p:sldId id="333" r:id="rId143"/>
    <p:sldId id="334" r:id="rId144"/>
    <p:sldId id="335" r:id="rId145"/>
    <p:sldId id="336" r:id="rId146"/>
    <p:sldId id="337" r:id="rId147"/>
    <p:sldId id="338" r:id="rId148"/>
    <p:sldId id="349" r:id="rId149"/>
    <p:sldId id="345" r:id="rId150"/>
    <p:sldId id="346" r:id="rId151"/>
    <p:sldId id="347" r:id="rId152"/>
    <p:sldId id="341" r:id="rId153"/>
    <p:sldId id="348" r:id="rId154"/>
    <p:sldId id="350" r:id="rId155"/>
    <p:sldId id="356" r:id="rId156"/>
    <p:sldId id="357" r:id="rId157"/>
    <p:sldId id="418" r:id="rId158"/>
    <p:sldId id="420" r:id="rId159"/>
    <p:sldId id="351" r:id="rId160"/>
    <p:sldId id="352" r:id="rId161"/>
    <p:sldId id="353" r:id="rId162"/>
    <p:sldId id="354" r:id="rId163"/>
    <p:sldId id="355" r:id="rId164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843"/>
    <p:restoredTop sz="92703"/>
  </p:normalViewPr>
  <p:slideViewPr>
    <p:cSldViewPr snapToGrid="0" snapToObjects="1">
      <p:cViewPr>
        <p:scale>
          <a:sx n="137" d="100"/>
          <a:sy n="137" d="100"/>
        </p:scale>
        <p:origin x="-480" y="160"/>
      </p:cViewPr>
      <p:guideLst/>
    </p:cSldViewPr>
  </p:slideViewPr>
  <p:outlineViewPr>
    <p:cViewPr>
      <p:scale>
        <a:sx n="33" d="100"/>
        <a:sy n="33" d="100"/>
      </p:scale>
      <p:origin x="0" y="-13608"/>
    </p:cViewPr>
  </p:outlineViewPr>
  <p:notesTextViewPr>
    <p:cViewPr>
      <p:scale>
        <a:sx n="20" d="100"/>
        <a:sy n="2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>
        <p:scale>
          <a:sx n="300" d="100"/>
          <a:sy n="300" d="100"/>
        </p:scale>
        <p:origin x="-1360" y="-632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notesMaster" Target="notesMasters/notesMaster1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B375A1-B903-4A47-A5B1-D73976F0AC51}" type="datetimeFigureOut">
              <a:rPr kumimoji="1" lang="zh-TW" altLang="en-US" smtClean="0"/>
              <a:t>2019/4/22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/>
              <a:t>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35EE9C-0DAB-064B-89F7-363221F9758D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634985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Hypervisor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sz="7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857371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28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029021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53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848445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77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759505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79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899001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143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762855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465718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875173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2619622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虛擬化通常都是透過在 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Host OS 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上安裝 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hypervisor 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，由 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hypervisor 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來管理不同虛擬主機，每個虛擬主機都需要安裝不同的作業系統。</a:t>
            </a:r>
            <a:endParaRPr lang="en-US" altLang="zh-TW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Docker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提供應用程式在獨立的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container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中執行，這些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container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並不需要像虛擬化一樣額外依附在 </a:t>
            </a:r>
            <a:r>
              <a:rPr lang="en-US" altLang="zh-TW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hypervisor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或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guest OS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上，是透過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Docker Engine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來進行管理。</a:t>
            </a:r>
            <a:endParaRPr kumimoji="1" lang="zh-TW" alt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448247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097218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14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27957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20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014030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23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626244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B2DCE-4A51-044B-95D3-ACAB877FB27A}" type="datetime1">
              <a:rPr kumimoji="1" lang="zh-TW" altLang="en-US" smtClean="0"/>
              <a:t>2019/4/22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839789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3D2CB-AF5B-A54C-AC25-63E123258F93}" type="datetime1">
              <a:rPr kumimoji="1" lang="zh-TW" altLang="en-US" smtClean="0"/>
              <a:t>2019/4/22</a:t>
            </a:fld>
            <a:endParaRPr kumimoji="1"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569688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6D00D8-0F60-6B42-BEEE-79CD5E26E74B}" type="datetime1">
              <a:rPr kumimoji="1" lang="zh-TW" altLang="en-US" smtClean="0"/>
              <a:t>2019/4/22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864260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zh-TW" altLang="en-US"/>
              <a:t>編輯母片文字樣式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C4FE5F-DDCF-3B44-B798-7E5479E8048D}" type="datetime1">
              <a:rPr kumimoji="1" lang="zh-TW" altLang="en-US" smtClean="0"/>
              <a:t>2019/4/22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1184602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63AD6-F80E-AE49-8C8C-5212E61E3BF8}" type="datetime1">
              <a:rPr kumimoji="1" lang="zh-TW" altLang="en-US" smtClean="0"/>
              <a:t>2019/4/22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579739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DCBE4-F84D-2D49-AB86-922714E6066B}" type="datetime1">
              <a:rPr kumimoji="1" lang="zh-TW" altLang="en-US" smtClean="0"/>
              <a:t>2019/4/22</a:t>
            </a:fld>
            <a:endParaRPr kumimoji="1" lang="zh-TW" alt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232879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圖片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4C9E2-1C31-AB45-AACD-DF289F204A4B}" type="datetime1">
              <a:rPr kumimoji="1" lang="zh-TW" altLang="en-US" smtClean="0"/>
              <a:t>2019/4/22</a:t>
            </a:fld>
            <a:endParaRPr kumimoji="1" lang="zh-TW" alt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719957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211BB2-D1D4-DB43-AB9E-6B944CC6B4CD}" type="datetime1">
              <a:rPr kumimoji="1" lang="zh-TW" altLang="en-US" smtClean="0"/>
              <a:t>2019/4/22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25692038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1357E-8D47-294F-8BAF-21A5C922AB57}" type="datetime1">
              <a:rPr kumimoji="1" lang="zh-TW" altLang="en-US" smtClean="0"/>
              <a:t>2019/4/22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467526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2019/4/22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169973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2086E-EC3A-6043-AF2B-662B66CD873A}" type="datetime1">
              <a:rPr kumimoji="1" lang="zh-TW" altLang="en-US" smtClean="0"/>
              <a:t>2019/4/22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393041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0CD5C-6F6C-8C46-B8F8-793A1E2B3F23}" type="datetime1">
              <a:rPr kumimoji="1" lang="zh-TW" altLang="en-US" smtClean="0"/>
              <a:t>2019/4/22</a:t>
            </a:fld>
            <a:endParaRPr kumimoji="1"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072678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5ED59-51F0-0546-9CB1-CB13CA3AEF5D}" type="datetime1">
              <a:rPr kumimoji="1" lang="zh-TW" altLang="en-US" smtClean="0"/>
              <a:t>2019/4/22</a:t>
            </a:fld>
            <a:endParaRPr kumimoji="1"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361589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126377-C1E8-DA4B-931A-AC4A3D154D02}" type="datetime1">
              <a:rPr kumimoji="1" lang="zh-TW" altLang="en-US" smtClean="0"/>
              <a:t>2019/4/22</a:t>
            </a:fld>
            <a:endParaRPr kumimoji="1" lang="zh-TW" alt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229745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FFC06-776A-0148-8F72-A15B63050F5E}" type="datetime1">
              <a:rPr kumimoji="1" lang="zh-TW" altLang="en-US" smtClean="0"/>
              <a:t>2019/4/22</a:t>
            </a:fld>
            <a:endParaRPr kumimoji="1" lang="zh-TW" alt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419801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46A35-2511-2E4D-A4DE-1610733E937F}" type="datetime1">
              <a:rPr kumimoji="1" lang="zh-TW" altLang="en-US" smtClean="0"/>
              <a:t>2019/4/22</a:t>
            </a:fld>
            <a:endParaRPr kumimoji="1" lang="zh-TW" alt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908618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065740-0612-7A40-BF25-95D24B9180F5}" type="datetime1">
              <a:rPr kumimoji="1" lang="zh-TW" altLang="en-US" smtClean="0"/>
              <a:t>2019/4/22</a:t>
            </a:fld>
            <a:endParaRPr kumimoji="1"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119508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98319E7B-4664-B048-8627-29997BE79705}" type="datetime1">
              <a:rPr kumimoji="1" lang="zh-TW" altLang="en-US" smtClean="0"/>
              <a:t>2019/4/22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7120891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hdr="0" ftr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4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hub.docker.com/" TargetMode="External"/><Relationship Id="rId2" Type="http://schemas.openxmlformats.org/officeDocument/2006/relationships/hyperlink" Target="https://docs.docker.com/install/" TargetMode="External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7.pn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emoyuw/k8s" TargetMode="External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demoyuw/k8s/tree/master/cronjob" TargetMode="Externa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hub.docker.com/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oo.gl/Rqck1q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demoyuw/k8s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mailto:demoyuw@192.68.199.1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emoyuw/k8s/blob/master/rancher/ubunu16_install_docker.sh" TargetMode="External"/><Relationship Id="rId2" Type="http://schemas.openxmlformats.org/officeDocument/2006/relationships/hyperlink" Target="https://github.com/demoyuw/k8s.git" TargetMode="Externa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hyperlink" Target="https://hub.docker.com/r/library/nginx/" TargetMode="Externa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emoyuw/k8s/blob/master/deployment/nginx/nginx-deploy.yaml" TargetMode="Externa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43B022B-EC5F-8B41-AA44-8AED6AF328C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Kubernetes</a:t>
            </a:r>
            <a:r>
              <a:rPr lang="zh-TW" altLang="en-US" dirty="0"/>
              <a:t>微服務架構設計課程</a:t>
            </a:r>
            <a:endParaRPr kumimoji="1"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A71A4415-A65F-4D43-9B59-72885102677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zh-Hant" altLang="en-US" dirty="0"/>
              <a:t>講師：周育緯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A8FE9955-0A56-F441-9700-C4DB81C3ED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3A35-94DA-DD4B-9AD1-7CFC242D6705}" type="datetime1">
              <a:rPr kumimoji="1" lang="zh-TW" altLang="en-US" smtClean="0"/>
              <a:t>2019/4/22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44C3E6DD-9581-B043-B40D-6BEAB24CE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836122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48E0A72-D2B7-BB4F-AED8-AD15D651C9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</a:t>
            </a:r>
            <a:r>
              <a:rPr kumimoji="1" lang="zh-CN" altLang="en-US" dirty="0"/>
              <a:t>與</a:t>
            </a:r>
            <a:r>
              <a:rPr kumimoji="1" lang="en-US" altLang="zh-CN" dirty="0"/>
              <a:t>Kubernetes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78E0078-0B25-884F-B628-5DF4A7A62D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命名規則：</a:t>
            </a:r>
            <a:endParaRPr kumimoji="1" lang="en-US" altLang="zh-TW" dirty="0"/>
          </a:p>
          <a:p>
            <a:pPr lvl="1"/>
            <a:r>
              <a:rPr kumimoji="1" lang="zh-TW" altLang="en-US" dirty="0"/>
              <a:t>全英文小寫與</a:t>
            </a:r>
            <a:r>
              <a:rPr kumimoji="1" lang="en-US" altLang="zh-TW" dirty="0"/>
              <a:t>”-”</a:t>
            </a:r>
            <a:r>
              <a:rPr kumimoji="1" lang="zh-TW" altLang="en-US" dirty="0"/>
              <a:t>，勿大寫或其他特殊符號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Ex: test-website</a:t>
            </a:r>
          </a:p>
          <a:p>
            <a:r>
              <a:rPr kumimoji="1" lang="zh-CN" altLang="en-US" dirty="0"/>
              <a:t>縮寫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Kubernetes</a:t>
            </a:r>
          </a:p>
          <a:p>
            <a:pPr lvl="2"/>
            <a:r>
              <a:rPr kumimoji="1" lang="en-US" altLang="zh-CN" dirty="0"/>
              <a:t>K8S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F354A5F7-BC89-A945-B38D-A978DFB0E9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A8DF0-B240-184E-BEF1-BF5E9A3333FC}" type="datetime1">
              <a:rPr kumimoji="1" lang="zh-TW" altLang="en-US" smtClean="0"/>
              <a:t>2019/4/22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9FB2F463-D5CD-0047-A0DA-0D5D3F7110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6404249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9A3C327-33F9-4C48-9203-10CC96684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2 K8s Service Expose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81DE67A-1ACD-F94F-B615-9A93F5C70D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pods --selector="app=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" --output=wide</a:t>
            </a:r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8B4BE6C1-143F-F046-9134-F36306D28D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2019/4/22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BAB5EBF7-C256-0842-B3B4-562A59A93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100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6785E82-7904-1B44-9D7E-8440648EBA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288" y="3609142"/>
            <a:ext cx="9338588" cy="1083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82041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B438654-849B-0A4C-846A-27CF561470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selector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99D995E4-155B-1248-82DE-C311EE0B04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3396" y="2815771"/>
            <a:ext cx="10553820" cy="2656115"/>
          </a:xfr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055757B-28AF-8543-80B3-88F277A467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2019/4/22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6E166E4-F305-BF4A-9A32-51A306FD6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7803787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384CE4B-8EAD-F946-A3D5-1E6F61B53C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2 K8s Service Expose -3 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3DF2CCF-EACD-E54D-AE14-4C54A71FA9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kumimoji="1" lang="zh-CN" altLang="en-US" dirty="0"/>
              <a:t>在兩台</a:t>
            </a:r>
            <a:r>
              <a:rPr kumimoji="1" lang="en-US" altLang="zh-CN" dirty="0"/>
              <a:t>node</a:t>
            </a:r>
            <a:r>
              <a:rPr kumimoji="1" lang="zh-CN" altLang="en-US" dirty="0"/>
              <a:t>是取</a:t>
            </a:r>
            <a:r>
              <a:rPr kumimoji="1" lang="en-US" altLang="zh-CN" dirty="0"/>
              <a:t>curl IP:80</a:t>
            </a:r>
          </a:p>
          <a:p>
            <a:r>
              <a:rPr kumimoji="1" lang="en-US" altLang="zh-CN" dirty="0"/>
              <a:t>K8s service</a:t>
            </a:r>
            <a:r>
              <a:rPr kumimoji="1" lang="zh-CN" altLang="en-US" dirty="0"/>
              <a:t>：解決</a:t>
            </a:r>
            <a:r>
              <a:rPr kumimoji="1" lang="en-US" altLang="zh-CN" dirty="0"/>
              <a:t>pod</a:t>
            </a:r>
            <a:r>
              <a:rPr kumimoji="1" lang="zh-Hant" altLang="en-US" dirty="0"/>
              <a:t> </a:t>
            </a:r>
            <a:r>
              <a:rPr kumimoji="1" lang="en-US" altLang="zh-CN" dirty="0"/>
              <a:t>IP</a:t>
            </a:r>
            <a:r>
              <a:rPr kumimoji="1" lang="zh-CN" altLang="en-US" dirty="0"/>
              <a:t>不同問題，系統架構上支援</a:t>
            </a:r>
            <a:r>
              <a:rPr kumimoji="1" lang="zh-Hant" altLang="en-US" dirty="0"/>
              <a:t> </a:t>
            </a:r>
            <a:r>
              <a:rPr kumimoji="1" lang="en-US" altLang="zh-CN" dirty="0"/>
              <a:t>Load balance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service</a:t>
            </a:r>
            <a:r>
              <a:rPr kumimoji="1" lang="zh-Hant" altLang="en-US" dirty="0"/>
              <a:t>。</a:t>
            </a:r>
            <a:endParaRPr kumimoji="1" lang="en-US" altLang="zh-CN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64902C1-3061-AE45-9A3F-441EAB1D93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5415" y="3650792"/>
            <a:ext cx="3883057" cy="3207208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EE1E0B78-6ACC-9A42-98EA-779FFA8AEC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0996" y="3670300"/>
            <a:ext cx="4013200" cy="3187700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480EEB7C-6A59-9D42-981C-875A716164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CED11-5E86-3C45-97CB-6093DB6910A7}" type="datetime1">
              <a:rPr kumimoji="1" lang="zh-TW" altLang="en-US" smtClean="0"/>
              <a:t>2019/4/22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AA13CB68-F294-8F43-8A87-3A4854756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930682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FCD6966-38F5-EB44-AA6A-D09F66871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2 K8s Service Expose -4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188BE10-DDCA-3941-8207-BDA8836E8A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zh-CN" altLang="en-US" dirty="0"/>
              <a:t>加上</a:t>
            </a:r>
            <a:r>
              <a:rPr kumimoji="1" lang="en-US" altLang="zh-CN" dirty="0" err="1"/>
              <a:t>nodePort</a:t>
            </a:r>
            <a:r>
              <a:rPr kumimoji="1" lang="en-US" altLang="zh-CN" dirty="0"/>
              <a:t>: 30020</a:t>
            </a:r>
          </a:p>
          <a:p>
            <a:r>
              <a:rPr kumimoji="1" lang="en-US" altLang="zh-CN" dirty="0" err="1"/>
              <a:t>kubectl</a:t>
            </a:r>
            <a:r>
              <a:rPr kumimoji="1" lang="en-US" altLang="zh-CN" dirty="0"/>
              <a:t> apply –f </a:t>
            </a:r>
            <a:r>
              <a:rPr kumimoji="1" lang="en-US" altLang="zh-CN" dirty="0" err="1"/>
              <a:t>nginx-service.yaml</a:t>
            </a:r>
            <a:r>
              <a:rPr kumimoji="1" lang="en-US" altLang="zh-CN" dirty="0"/>
              <a:t> </a:t>
            </a:r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TW" dirty="0"/>
              <a:t>curl {k8s node </a:t>
            </a:r>
            <a:r>
              <a:rPr kumimoji="1" lang="en-US" altLang="zh-TW" dirty="0" err="1"/>
              <a:t>ip</a:t>
            </a:r>
            <a:r>
              <a:rPr kumimoji="1" lang="en-US" altLang="zh-TW" dirty="0"/>
              <a:t> }:30060</a:t>
            </a:r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6418440-8204-8543-93B2-F0298CBA8D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2306" y="191069"/>
            <a:ext cx="3918762" cy="5840462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4919F54F-46E6-8443-8D2C-E3754B9E19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229117"/>
            <a:ext cx="8002515" cy="1235476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9B2ED1EB-C9F1-4040-93E9-4BFEC304EF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D887B-9E51-CD49-8842-004CE2B2F174}" type="datetime1">
              <a:rPr kumimoji="1" lang="zh-TW" altLang="en-US" smtClean="0"/>
              <a:t>2019/4/22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E4845E0F-C4CE-9846-A028-E4731B123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3840643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02F8E3B-07CA-434E-BF8A-B7F9B9EF3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DNS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8A23886-FF11-B74B-B1DD-DDFA4B0484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en-US" altLang="zh-TW" dirty="0"/>
          </a:p>
          <a:p>
            <a:r>
              <a:rPr kumimoji="1" lang="en-US" altLang="zh-TW" dirty="0"/>
              <a:t>DNS service</a:t>
            </a:r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get services </a:t>
            </a:r>
            <a:r>
              <a:rPr kumimoji="1" lang="en-US" altLang="zh-TW" dirty="0" err="1"/>
              <a:t>kube-dns</a:t>
            </a:r>
            <a:r>
              <a:rPr kumimoji="1" lang="en-US" altLang="zh-TW" dirty="0"/>
              <a:t> --namespace=</a:t>
            </a:r>
            <a:r>
              <a:rPr kumimoji="1" lang="en-US" altLang="zh-TW" dirty="0" err="1"/>
              <a:t>kube</a:t>
            </a:r>
            <a:r>
              <a:rPr kumimoji="1" lang="en-US" altLang="zh-TW" dirty="0"/>
              <a:t>-system</a:t>
            </a:r>
          </a:p>
          <a:p>
            <a:pPr lvl="1"/>
            <a:r>
              <a:rPr kumimoji="1" lang="zh-CN" altLang="en-US" dirty="0"/>
              <a:t>驗證</a:t>
            </a:r>
            <a:endParaRPr kumimoji="1" lang="en-US" altLang="zh-CN" dirty="0"/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run curl --image=radial/</a:t>
            </a:r>
            <a:r>
              <a:rPr kumimoji="1" lang="en-US" altLang="zh-TW" dirty="0" err="1"/>
              <a:t>busyboxplus:curl</a:t>
            </a:r>
            <a:r>
              <a:rPr kumimoji="1" lang="en-US" altLang="zh-TW" dirty="0"/>
              <a:t> -</a:t>
            </a:r>
            <a:r>
              <a:rPr kumimoji="1" lang="en-US" altLang="zh-TW" dirty="0" err="1"/>
              <a:t>i</a:t>
            </a:r>
            <a:r>
              <a:rPr kumimoji="1" lang="en-US" altLang="zh-TW" dirty="0"/>
              <a:t> --</a:t>
            </a:r>
            <a:r>
              <a:rPr kumimoji="1" lang="en-US" altLang="zh-TW" dirty="0" err="1"/>
              <a:t>tty</a:t>
            </a:r>
            <a:endParaRPr kumimoji="1" lang="en-US" altLang="zh-TW" dirty="0"/>
          </a:p>
          <a:p>
            <a:pPr lvl="2"/>
            <a:r>
              <a:rPr lang="en-US" altLang="zh-TW" dirty="0" err="1"/>
              <a:t>nslookup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-service</a:t>
            </a:r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41BE068-BD15-534E-B5B2-F39EB46BD6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7810" y="177879"/>
            <a:ext cx="9494190" cy="2260521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89F6812A-2A3B-D549-B105-7F8A2B6F5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F41BA-6093-DE49-ADAE-41817FD5C274}" type="datetime1">
              <a:rPr kumimoji="1" lang="zh-TW" altLang="en-US" smtClean="0"/>
              <a:t>2019/4/23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CEC05275-2D20-4744-8B65-D5E2478BD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2511279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BD1425C-2502-1B4D-813C-697CDE6DA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</a:t>
            </a:r>
            <a:r>
              <a:rPr kumimoji="1" lang="zh-Hant" altLang="en-US" dirty="0"/>
              <a:t> 系統資訊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C948203-89B0-204B-A7AF-5F097187BE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pods --show-all=true --namespace=</a:t>
            </a:r>
            <a:r>
              <a:rPr kumimoji="1" lang="en-US" altLang="zh-TW" dirty="0" err="1"/>
              <a:t>kube</a:t>
            </a:r>
            <a:r>
              <a:rPr kumimoji="1" lang="en-US" altLang="zh-TW" dirty="0"/>
              <a:t>-system</a:t>
            </a:r>
          </a:p>
          <a:p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575A3D8-F426-334D-891C-157C95659F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312" y="3371388"/>
            <a:ext cx="9372600" cy="2298700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582F4813-01CA-6F46-8945-14D1C8B447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B6FD9-A02D-EB43-A42A-29872D6F5EAC}" type="datetime1">
              <a:rPr kumimoji="1" lang="zh-TW" altLang="en-US" smtClean="0"/>
              <a:t>2019/4/22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832DCC0C-B437-3144-9D32-526DE15F9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01440029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850F988-E501-A940-89B8-C73F02457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</a:t>
            </a:r>
            <a:r>
              <a:rPr kumimoji="1" lang="en-US" altLang="zh-TW" dirty="0" err="1"/>
              <a:t>emptyDir</a:t>
            </a:r>
            <a:endParaRPr kumimoji="1"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85BFAF7D-F329-EC47-994D-F993B4C2BB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Pod</a:t>
            </a:r>
            <a:r>
              <a:rPr kumimoji="1" lang="zh-Hant" altLang="en-US" dirty="0"/>
              <a:t> </a:t>
            </a:r>
            <a:r>
              <a:rPr kumimoji="1" lang="zh-CN" altLang="en-US" dirty="0"/>
              <a:t>內</a:t>
            </a:r>
            <a:r>
              <a:rPr kumimoji="1" lang="zh-Hant" altLang="en-US" dirty="0"/>
              <a:t>共用儲存</a:t>
            </a:r>
            <a:endParaRPr kumimoji="1" lang="en-US" altLang="zh-Hant" dirty="0"/>
          </a:p>
          <a:p>
            <a:r>
              <a:rPr kumimoji="1" lang="zh-Hant" altLang="en-US" dirty="0"/>
              <a:t>當</a:t>
            </a:r>
            <a:r>
              <a:rPr kumimoji="1" lang="en-US" altLang="zh-Hant" dirty="0"/>
              <a:t>Pod</a:t>
            </a:r>
            <a:r>
              <a:rPr kumimoji="1" lang="zh-CN" altLang="en-US" dirty="0"/>
              <a:t>消失時，資料也消失。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FE52EB91-4681-224A-853A-59EBC7AC8C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2FB51-6971-1F4F-83D8-C1ACD00814CE}" type="datetime1">
              <a:rPr kumimoji="1" lang="zh-TW" altLang="en-US" smtClean="0"/>
              <a:t>2019/4/22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F606F2CA-D4FD-0340-BE3E-4A2A2A88B9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106</a:t>
            </a:fld>
            <a:endParaRPr kumimoji="1" lang="zh-TW" altLang="en-US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4B3FD27F-EE09-A54F-8AA5-8ECF7EDDBB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6615" y="25400"/>
            <a:ext cx="52753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01438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76545E9-F69D-274C-A04A-CFCF101B78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</a:t>
            </a:r>
            <a:r>
              <a:rPr kumimoji="1" lang="en-US" altLang="zh-TW" dirty="0" err="1"/>
              <a:t>hostpath</a:t>
            </a:r>
            <a:r>
              <a:rPr kumimoji="1" lang="en-US" altLang="zh-TW" dirty="0"/>
              <a:t>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AFD712A-4975-C144-80C6-144FA70F17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Pod </a:t>
            </a:r>
            <a:r>
              <a:rPr kumimoji="1" lang="zh-CN" altLang="en-US" dirty="0"/>
              <a:t>掛載</a:t>
            </a:r>
            <a:r>
              <a:rPr kumimoji="1" lang="en-US" altLang="zh-CN" dirty="0"/>
              <a:t>node</a:t>
            </a:r>
            <a:r>
              <a:rPr kumimoji="1" lang="zh-CN" altLang="en-US" dirty="0"/>
              <a:t>上的資料夾</a:t>
            </a:r>
            <a:endParaRPr kumimoji="1" lang="en-US" altLang="zh-CN" dirty="0"/>
          </a:p>
          <a:p>
            <a:r>
              <a:rPr kumimoji="1" lang="zh-TW" altLang="en-US" dirty="0"/>
              <a:t>當</a:t>
            </a:r>
            <a:r>
              <a:rPr kumimoji="1" lang="en-US" altLang="zh-TW" dirty="0"/>
              <a:t>node</a:t>
            </a:r>
            <a:r>
              <a:rPr kumimoji="1" lang="zh-CN" altLang="en-US" dirty="0"/>
              <a:t>消失資料遺失</a:t>
            </a:r>
            <a:endParaRPr kumimoji="1" lang="en-US" altLang="zh-CN" dirty="0"/>
          </a:p>
          <a:p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541E89F-D6FA-AF4C-9DC7-F192908C66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3729" y="0"/>
            <a:ext cx="4116567" cy="49121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A1622E59-D665-FA4A-9D37-A70829D6AE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739" y="5163990"/>
            <a:ext cx="10668000" cy="1193800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6C7D08E5-E875-0D43-A58E-C6AE9709A2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5610FA-D0F6-FF48-9F53-007A85CE45C8}" type="datetime1">
              <a:rPr kumimoji="1" lang="zh-TW" altLang="en-US" smtClean="0"/>
              <a:t>2019/4/22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D0BBB03A-7E51-9649-8F98-754AF3DD2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41486143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EE7D86D-3346-E245-A452-32802DA4F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</a:t>
            </a:r>
            <a:r>
              <a:rPr kumimoji="1" lang="en-US" altLang="zh-TW" dirty="0" err="1"/>
              <a:t>hostpath</a:t>
            </a:r>
            <a:r>
              <a:rPr kumimoji="1" lang="en-US" altLang="zh-TW" dirty="0"/>
              <a:t> -2</a:t>
            </a:r>
            <a:endParaRPr kumimoji="1"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90BC302F-5770-9646-A6BB-37DAA0B4EF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0481" y="2117262"/>
            <a:ext cx="10817817" cy="1261841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B9519FE2-6DF0-AF45-93CA-13F70FC0D3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480" y="4048563"/>
            <a:ext cx="10817817" cy="930565"/>
          </a:xfrm>
          <a:prstGeom prst="rect">
            <a:avLst/>
          </a:prstGeo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6A8F4B35-FA9D-8048-BAC9-C7EA5E6B20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13452-74DE-0145-A515-5ED1545DCA1E}" type="datetime1">
              <a:rPr kumimoji="1" lang="zh-TW" altLang="en-US" smtClean="0"/>
              <a:t>2019/4/22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98F16EB0-AE5C-F04C-8A01-A0BCE19ED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82654268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3D4CAD7-C840-E342-B1DA-D6BE3097E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Install </a:t>
            </a:r>
            <a:r>
              <a:rPr kumimoji="1" lang="en-US" altLang="zh-TW" dirty="0" err="1"/>
              <a:t>nfs</a:t>
            </a:r>
            <a:r>
              <a:rPr kumimoji="1" lang="en-US" altLang="zh-TW" dirty="0"/>
              <a:t> server on rancher server</a:t>
            </a:r>
            <a:endParaRPr kumimoji="1"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2FA7ADEC-60AA-4845-BAE6-49AB7393FE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kumimoji="1" lang="en-US" altLang="zh-TW" dirty="0"/>
              <a:t>Install on rancher server</a:t>
            </a:r>
          </a:p>
          <a:p>
            <a:pPr lvl="1"/>
            <a:r>
              <a:rPr kumimoji="1" lang="en-US" altLang="zh-TW" dirty="0" err="1"/>
              <a:t>sudo</a:t>
            </a:r>
            <a:r>
              <a:rPr kumimoji="1" lang="en-US" altLang="zh-TW" dirty="0"/>
              <a:t> apt install </a:t>
            </a:r>
            <a:r>
              <a:rPr lang="en-US" altLang="zh-TW" dirty="0" err="1"/>
              <a:t>nfs</a:t>
            </a:r>
            <a:r>
              <a:rPr lang="en-US" altLang="zh-TW" dirty="0"/>
              <a:t>-kernel-server</a:t>
            </a:r>
          </a:p>
          <a:p>
            <a:pPr lvl="1"/>
            <a:r>
              <a:rPr lang="en-US" altLang="zh-TW" dirty="0" err="1"/>
              <a:t>sudo</a:t>
            </a:r>
            <a:r>
              <a:rPr lang="en-US" altLang="zh-TW" dirty="0"/>
              <a:t> vim /</a:t>
            </a:r>
            <a:r>
              <a:rPr lang="en-US" altLang="zh-TW" dirty="0" err="1"/>
              <a:t>etc</a:t>
            </a:r>
            <a:r>
              <a:rPr lang="en-US" altLang="zh-TW" dirty="0"/>
              <a:t>/exports</a:t>
            </a:r>
          </a:p>
          <a:p>
            <a:pPr lvl="2"/>
            <a:r>
              <a:rPr lang="en-US" altLang="zh-TW" dirty="0"/>
              <a:t>/k8sNFS *(</a:t>
            </a:r>
            <a:r>
              <a:rPr lang="en-US" altLang="zh-TW" dirty="0" err="1"/>
              <a:t>no_root_squash,rw,sync,no_subtree_check</a:t>
            </a:r>
            <a:r>
              <a:rPr lang="en-US" altLang="zh-TW" dirty="0"/>
              <a:t>)</a:t>
            </a:r>
          </a:p>
          <a:p>
            <a:pPr lvl="1"/>
            <a:r>
              <a:rPr lang="en-US" altLang="zh-TW" dirty="0" err="1"/>
              <a:t>sudo</a:t>
            </a:r>
            <a:r>
              <a:rPr lang="en-US" altLang="zh-TW" dirty="0"/>
              <a:t> </a:t>
            </a:r>
            <a:r>
              <a:rPr lang="en-US" altLang="zh-TW" dirty="0" err="1"/>
              <a:t>mkdir</a:t>
            </a:r>
            <a:r>
              <a:rPr lang="en-US" altLang="zh-TW" dirty="0"/>
              <a:t> /k8sNFS</a:t>
            </a:r>
          </a:p>
          <a:p>
            <a:pPr lvl="1"/>
            <a:r>
              <a:rPr lang="en-US" altLang="zh-TW" dirty="0" err="1"/>
              <a:t>sudo</a:t>
            </a:r>
            <a:r>
              <a:rPr lang="en-US" altLang="zh-TW" dirty="0"/>
              <a:t> </a:t>
            </a:r>
            <a:r>
              <a:rPr lang="en-US" altLang="zh-TW" dirty="0" err="1"/>
              <a:t>chmod</a:t>
            </a:r>
            <a:r>
              <a:rPr lang="en-US" altLang="zh-TW" dirty="0"/>
              <a:t> 777 /k8sNFS</a:t>
            </a:r>
          </a:p>
          <a:p>
            <a:pPr lvl="1"/>
            <a:r>
              <a:rPr lang="en-US" altLang="zh-TW" dirty="0" err="1"/>
              <a:t>sudo</a:t>
            </a:r>
            <a:r>
              <a:rPr lang="en-US" altLang="zh-TW" dirty="0"/>
              <a:t> </a:t>
            </a:r>
            <a:r>
              <a:rPr lang="en-US" altLang="zh-TW" dirty="0" err="1"/>
              <a:t>systemctl</a:t>
            </a:r>
            <a:r>
              <a:rPr lang="en-US" altLang="zh-TW" dirty="0"/>
              <a:t> restart </a:t>
            </a:r>
            <a:r>
              <a:rPr lang="en-US" altLang="zh-TW" dirty="0" err="1"/>
              <a:t>nfs</a:t>
            </a:r>
            <a:r>
              <a:rPr lang="en-US" altLang="zh-TW" dirty="0"/>
              <a:t>-kernel-server</a:t>
            </a:r>
          </a:p>
          <a:p>
            <a:pPr lvl="1"/>
            <a:r>
              <a:rPr lang="en-US" altLang="zh-TW" dirty="0" err="1"/>
              <a:t>sudo</a:t>
            </a:r>
            <a:r>
              <a:rPr lang="en-US" altLang="zh-TW" dirty="0"/>
              <a:t> </a:t>
            </a:r>
            <a:r>
              <a:rPr lang="en-US" altLang="zh-TW" dirty="0" err="1"/>
              <a:t>showmount</a:t>
            </a:r>
            <a:r>
              <a:rPr lang="en-US" altLang="zh-TW" dirty="0"/>
              <a:t> -e localhost</a:t>
            </a:r>
            <a:br>
              <a:rPr lang="en-US" altLang="zh-TW" dirty="0"/>
            </a:br>
            <a:endParaRPr lang="en-US" altLang="zh-TW" dirty="0"/>
          </a:p>
          <a:p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8AD71FBC-C1C3-1745-AA90-F9BF201127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1C7FAB-7A7E-A042-B51E-F771BC6AE71D}" type="datetime1">
              <a:rPr kumimoji="1" lang="zh-TW" altLang="en-US" smtClean="0"/>
              <a:t>2019/4/22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7E065469-DE68-0C44-A796-D7DCBDEE9B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860430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BDD1F1E-5C4C-7847-A438-5A0CA0E71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</a:t>
            </a:r>
            <a:r>
              <a:rPr kumimoji="1" lang="zh-CN" altLang="en-US" dirty="0"/>
              <a:t>元件</a:t>
            </a:r>
            <a:r>
              <a:rPr kumimoji="1" lang="en-US" altLang="zh-CN" dirty="0"/>
              <a:t>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3923ADA-3326-FF46-A4B6-F4B763E421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Docker Images</a:t>
            </a:r>
          </a:p>
          <a:p>
            <a:pPr lvl="1"/>
            <a:r>
              <a:rPr lang="en-US" altLang="zh-TW" dirty="0"/>
              <a:t>image </a:t>
            </a:r>
            <a:r>
              <a:rPr lang="zh-TW" altLang="en-US" dirty="0"/>
              <a:t>能開啟 </a:t>
            </a:r>
            <a:r>
              <a:rPr lang="en-US" altLang="zh-TW" dirty="0"/>
              <a:t>Docker container</a:t>
            </a:r>
            <a:r>
              <a:rPr lang="zh-TW" altLang="en-US" dirty="0"/>
              <a:t>，但是 </a:t>
            </a:r>
            <a:r>
              <a:rPr lang="en-US" altLang="zh-TW" dirty="0"/>
              <a:t>images </a:t>
            </a:r>
            <a:r>
              <a:rPr lang="zh-TW" altLang="en-US" dirty="0"/>
              <a:t>是唯讀的，也就是直接 結束 </a:t>
            </a:r>
            <a:r>
              <a:rPr lang="en-US" altLang="zh-TW" dirty="0"/>
              <a:t>container </a:t>
            </a:r>
            <a:r>
              <a:rPr lang="zh-TW" altLang="en-US" dirty="0"/>
              <a:t>後，在 </a:t>
            </a:r>
            <a:r>
              <a:rPr lang="en-US" altLang="zh-TW" dirty="0"/>
              <a:t>container </a:t>
            </a:r>
            <a:r>
              <a:rPr lang="zh-TW" altLang="en-US" dirty="0"/>
              <a:t>變更的資料並不會儲存在 </a:t>
            </a:r>
            <a:r>
              <a:rPr lang="en-US" altLang="zh-TW" dirty="0"/>
              <a:t>image </a:t>
            </a:r>
            <a:r>
              <a:rPr lang="zh-TW" altLang="en-US" dirty="0"/>
              <a:t>內，但是 </a:t>
            </a:r>
            <a:r>
              <a:rPr lang="en-US" altLang="zh-TW" dirty="0"/>
              <a:t>Docker </a:t>
            </a:r>
            <a:r>
              <a:rPr lang="zh-TW" altLang="en-US" dirty="0"/>
              <a:t>能對變更後的 </a:t>
            </a:r>
            <a:r>
              <a:rPr lang="en-US" altLang="zh-TW" dirty="0"/>
              <a:t>container </a:t>
            </a:r>
            <a:r>
              <a:rPr lang="zh-TW" altLang="en-US" dirty="0"/>
              <a:t>建立 </a:t>
            </a:r>
            <a:r>
              <a:rPr lang="zh-CN" altLang="en-US" dirty="0"/>
              <a:t>新的</a:t>
            </a:r>
            <a:r>
              <a:rPr lang="en-US" altLang="zh-TW" dirty="0"/>
              <a:t>image</a:t>
            </a:r>
            <a:r>
              <a:rPr lang="zh-TW" altLang="en-US" dirty="0"/>
              <a:t>。</a:t>
            </a:r>
            <a:endParaRPr kumimoji="1" lang="en-US" altLang="zh-TW" dirty="0"/>
          </a:p>
          <a:p>
            <a:r>
              <a:rPr kumimoji="1" lang="en-US" altLang="zh-TW" dirty="0"/>
              <a:t>Docker Container</a:t>
            </a:r>
          </a:p>
          <a:p>
            <a:pPr lvl="1"/>
            <a:r>
              <a:rPr lang="zh-TW" altLang="en-US" dirty="0"/>
              <a:t>提供獨立、安全的環境給應用程式執行，</a:t>
            </a:r>
            <a:r>
              <a:rPr lang="en-US" altLang="zh-TW" dirty="0"/>
              <a:t>container </a:t>
            </a:r>
            <a:r>
              <a:rPr lang="zh-TW" altLang="en-US" dirty="0"/>
              <a:t>是從 </a:t>
            </a:r>
            <a:r>
              <a:rPr lang="en-US" altLang="zh-TW" dirty="0"/>
              <a:t>Docker image </a:t>
            </a:r>
            <a:r>
              <a:rPr lang="zh-TW" altLang="en-US" dirty="0"/>
              <a:t>建立，運行在主機上。</a:t>
            </a:r>
            <a:endParaRPr kumimoji="1"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01464CE5-A6BB-2140-823E-E69E77DB9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42A7F-0B76-184D-BDF9-3970EB7FB227}" type="datetime1">
              <a:rPr kumimoji="1" lang="zh-TW" altLang="en-US" smtClean="0"/>
              <a:t>2019/4/22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5D6EEE86-B7DF-C04E-9C3D-0BBFC67B7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7349888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707BAA-D4B8-5C47-8A77-66571AF30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server install mount package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A6810C4-6F1F-054A-86CC-7FE392DEB4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Install</a:t>
            </a:r>
          </a:p>
          <a:p>
            <a:pPr lvl="1"/>
            <a:r>
              <a:rPr kumimoji="1" lang="en-US" altLang="zh-TW" dirty="0" err="1"/>
              <a:t>sudo</a:t>
            </a:r>
            <a:r>
              <a:rPr kumimoji="1" lang="en-US" altLang="zh-TW" dirty="0"/>
              <a:t> apt install </a:t>
            </a:r>
            <a:r>
              <a:rPr kumimoji="1" lang="en-US" altLang="zh-TW" dirty="0" err="1"/>
              <a:t>nfs</a:t>
            </a:r>
            <a:r>
              <a:rPr kumimoji="1" lang="en-US" altLang="zh-TW" dirty="0"/>
              <a:t>-common -y</a:t>
            </a:r>
          </a:p>
          <a:p>
            <a:r>
              <a:rPr kumimoji="1" lang="en-US" altLang="zh-TW" dirty="0"/>
              <a:t>Check</a:t>
            </a:r>
          </a:p>
          <a:p>
            <a:pPr lvl="1"/>
            <a:r>
              <a:rPr kumimoji="1" lang="en-US" altLang="zh-TW" dirty="0" err="1"/>
              <a:t>showmount</a:t>
            </a:r>
            <a:r>
              <a:rPr kumimoji="1" lang="en-US" altLang="zh-TW" dirty="0"/>
              <a:t> -e {rancher server private </a:t>
            </a:r>
            <a:r>
              <a:rPr kumimoji="1" lang="en-US" altLang="zh-TW" dirty="0" err="1"/>
              <a:t>ip</a:t>
            </a:r>
            <a:r>
              <a:rPr kumimoji="1" lang="en-US" altLang="zh-TW" dirty="0"/>
              <a:t>}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03EB144-C62C-8848-8033-4EFC11F510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2019/4/22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D69F1A6-6C50-4C43-9296-B57B04435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73622212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84B4251-20FB-1C45-8F5E-6BABB1813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NFS -1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29C6641F-7419-0746-BF3A-FDFC2FA74F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38286" y="1212353"/>
            <a:ext cx="4165600" cy="5467351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8263FBA3-9B57-564D-B2AA-29FA289459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57AF63-6FE2-0C40-B8D9-1DBA6E80AC99}" type="datetime1">
              <a:rPr kumimoji="1" lang="zh-TW" altLang="en-US" smtClean="0"/>
              <a:t>2019/4/22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3782C308-6645-5445-B099-CAF80FA9C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98260622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C6C02AB-F830-3D45-8E73-6C33DDE3A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NFS -2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1EE9743A-2BEE-9440-94E4-AD8E63CADC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54824" y="2052638"/>
            <a:ext cx="8844128" cy="4195762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2C5C8CE5-CF81-4649-829E-6F6D65721A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517B2-A5C4-9A46-A169-AD83E622F2A2}" type="datetime1">
              <a:rPr kumimoji="1" lang="zh-TW" altLang="en-US" smtClean="0"/>
              <a:t>2019/4/22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FE01C6B7-CBE7-A04D-86E9-943E05376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9404521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ECB34042-F80B-B24F-97B8-3C3C0969D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使用</a:t>
            </a:r>
            <a:r>
              <a:rPr kumimoji="1" lang="en-US" altLang="zh-TW" dirty="0"/>
              <a:t>Google Cloud Platform Kubernetes Engine</a:t>
            </a:r>
            <a:endParaRPr kumimoji="1" lang="zh-TW" altLang="en-US" dirty="0"/>
          </a:p>
        </p:txBody>
      </p:sp>
      <p:sp>
        <p:nvSpPr>
          <p:cNvPr id="6" name="文字預留位置 5">
            <a:extLst>
              <a:ext uri="{FF2B5EF4-FFF2-40B4-BE49-F238E27FC236}">
                <a16:creationId xmlns:a16="http://schemas.microsoft.com/office/drawing/2014/main" id="{644376BF-D528-4140-B06F-877FCB0F1C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F698A0D1-A00D-A149-803E-5D5A639FB4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9DD0B-BB86-A54F-B078-31238B7808AB}" type="datetime1">
              <a:rPr kumimoji="1" lang="zh-TW" altLang="en-US" smtClean="0"/>
              <a:t>2019/4/22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5EAFEF47-6AD1-3B45-B6FD-385B816DF3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99540855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CA60488-E26A-E440-8890-26B7AE4539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</a:t>
            </a:r>
            <a:r>
              <a:rPr kumimoji="1" lang="zh-CN" altLang="en-US" dirty="0"/>
              <a:t>部署</a:t>
            </a:r>
            <a:r>
              <a:rPr kumimoji="1" lang="en-US" altLang="zh-CN" dirty="0"/>
              <a:t>K8s -1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B0F862A5-2572-0845-B608-673A0C972A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33620" y="2052638"/>
            <a:ext cx="7886536" cy="4195762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20323A25-6AD4-FC44-BA66-B365009D28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0116A-C41B-AE42-B76A-3AC4EBD3CDC7}" type="datetime1">
              <a:rPr kumimoji="1" lang="zh-TW" altLang="en-US" smtClean="0"/>
              <a:t>2019/4/22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E88FB601-F97F-3B45-9910-65CE2B43B0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50514167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25BD5883-7959-5444-BE55-98DDF7782A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</a:t>
            </a:r>
            <a:r>
              <a:rPr kumimoji="1" lang="zh-CN" altLang="en-US" dirty="0"/>
              <a:t>部署</a:t>
            </a:r>
            <a:r>
              <a:rPr kumimoji="1" lang="en-US" altLang="zh-CN" dirty="0"/>
              <a:t>K8s -2</a:t>
            </a:r>
            <a:endParaRPr kumimoji="1" lang="zh-TW" altLang="en-US" dirty="0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AF0A64A7-98C4-EE40-B173-97839FF522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18102" y="2052638"/>
            <a:ext cx="5717572" cy="4195762"/>
          </a:xfrm>
        </p:spPr>
      </p:pic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841814B4-D516-C743-A1ED-521349C91A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88177-C002-304A-9B89-DC6FD30F15E4}" type="datetime1">
              <a:rPr kumimoji="1" lang="zh-TW" altLang="en-US" smtClean="0"/>
              <a:t>2019/4/22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53E93A1C-FB75-514E-AEE3-269C8487B7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83089154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F7C297F-F534-E14A-8376-11291FBD7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</a:t>
            </a:r>
            <a:r>
              <a:rPr kumimoji="1" lang="zh-CN" altLang="en-US" dirty="0"/>
              <a:t>部署</a:t>
            </a:r>
            <a:r>
              <a:rPr kumimoji="1" lang="en-US" altLang="zh-CN" dirty="0"/>
              <a:t>K8s -3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0399326C-627B-1F4E-9920-9B17455C34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40451" y="2052638"/>
            <a:ext cx="5672873" cy="4195762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88B90709-16F5-9E46-869E-184ADA784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BABF9-0E1C-4D41-AA6F-7A7E49FC2EFF}" type="datetime1">
              <a:rPr kumimoji="1" lang="zh-TW" altLang="en-US" smtClean="0"/>
              <a:t>2019/4/22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334549A1-1F3D-7846-ABD4-8245F1DA0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03883271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39EF07-6FB9-BE48-BDFB-341777C14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Install </a:t>
            </a:r>
            <a:r>
              <a:rPr lang="en-US" altLang="zh-TW" dirty="0" err="1"/>
              <a:t>gcloud</a:t>
            </a:r>
            <a:r>
              <a:rPr lang="en-US" altLang="zh-TW" dirty="0"/>
              <a:t> -1	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3F827C9-15B7-DA43-842D-493E5AF10B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For mac</a:t>
            </a:r>
          </a:p>
          <a:p>
            <a:pPr lvl="1"/>
            <a:r>
              <a:rPr kumimoji="1" lang="en-US" altLang="zh-TW" dirty="0"/>
              <a:t>https://</a:t>
            </a:r>
            <a:r>
              <a:rPr kumimoji="1" lang="en-US" altLang="zh-TW" dirty="0" err="1"/>
              <a:t>cloud.google.com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sdk</a:t>
            </a:r>
            <a:r>
              <a:rPr kumimoji="1" lang="en-US" altLang="zh-TW" dirty="0"/>
              <a:t>/docs/</a:t>
            </a:r>
            <a:r>
              <a:rPr kumimoji="1" lang="en-US" altLang="zh-TW" dirty="0" err="1"/>
              <a:t>quickstart-macos</a:t>
            </a:r>
            <a:endParaRPr kumimoji="1" lang="en-US" altLang="zh-TW" dirty="0"/>
          </a:p>
          <a:p>
            <a:r>
              <a:rPr kumimoji="1" lang="en-US" altLang="zh-TW" dirty="0"/>
              <a:t>For windows </a:t>
            </a:r>
          </a:p>
          <a:p>
            <a:pPr lvl="1"/>
            <a:r>
              <a:rPr kumimoji="1" lang="en-US" altLang="zh-TW" dirty="0"/>
              <a:t>https://</a:t>
            </a:r>
            <a:r>
              <a:rPr kumimoji="1" lang="en-US" altLang="zh-TW" dirty="0" err="1"/>
              <a:t>cloud.google.com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sdk</a:t>
            </a:r>
            <a:r>
              <a:rPr kumimoji="1" lang="en-US" altLang="zh-TW" dirty="0"/>
              <a:t>/docs/</a:t>
            </a:r>
            <a:r>
              <a:rPr kumimoji="1" lang="en-US" altLang="zh-TW" dirty="0" err="1"/>
              <a:t>quickstart</a:t>
            </a:r>
            <a:r>
              <a:rPr kumimoji="1" lang="en-US" altLang="zh-TW" dirty="0"/>
              <a:t>-windows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2B0ACAF4-DF87-6D48-9423-7C9947A05E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48E49-BA57-9245-B57E-CE4D92464D94}" type="datetime1">
              <a:rPr kumimoji="1" lang="zh-TW" altLang="en-US" smtClean="0"/>
              <a:t>2019/4/22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8B204012-04C4-2244-911C-D6446F15F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46747309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8145F66-975F-3747-A360-F1E523D76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Install </a:t>
            </a:r>
            <a:r>
              <a:rPr lang="en-US" altLang="zh-TW" dirty="0" err="1"/>
              <a:t>gcloud</a:t>
            </a:r>
            <a:r>
              <a:rPr lang="en-US" altLang="zh-TW" dirty="0"/>
              <a:t>	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06FF480-043B-8745-AA76-734C692275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source </a:t>
            </a:r>
            <a:r>
              <a:rPr kumimoji="1" lang="en-US" altLang="zh-TW" dirty="0" err="1"/>
              <a:t>rc</a:t>
            </a:r>
            <a:endParaRPr kumimoji="1" lang="en-US" altLang="zh-TW" dirty="0"/>
          </a:p>
          <a:p>
            <a:r>
              <a:rPr kumimoji="1" lang="en-US" altLang="zh-TW" dirty="0" err="1"/>
              <a:t>gcloud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init</a:t>
            </a:r>
            <a:endParaRPr kumimoji="1" lang="en-US" altLang="zh-TW" dirty="0"/>
          </a:p>
          <a:p>
            <a:r>
              <a:rPr lang="en-US" altLang="zh-TW" dirty="0" err="1"/>
              <a:t>gcloud</a:t>
            </a:r>
            <a:r>
              <a:rPr lang="en-US" altLang="zh-TW" dirty="0"/>
              <a:t> components install </a:t>
            </a:r>
            <a:r>
              <a:rPr lang="en-US" altLang="zh-TW" dirty="0" err="1"/>
              <a:t>kubectl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66299A59-C95C-FC49-8C88-A1EC5C35F3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76BE3-F8F3-4E46-92DC-391C8C58BC4C}" type="datetime1">
              <a:rPr kumimoji="1" lang="zh-TW" altLang="en-US" smtClean="0"/>
              <a:t>2019/4/22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53B46617-18E0-C84F-8E8E-3BBC0E8A3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27003099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8F7A6AC-E508-3E47-AAEB-8FBBBE5E4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取得</a:t>
            </a:r>
            <a:r>
              <a:rPr kumimoji="1" lang="en-US" altLang="zh-TW" dirty="0"/>
              <a:t>GCP </a:t>
            </a:r>
            <a:r>
              <a:rPr kumimoji="1" lang="en-US" altLang="zh-TW" dirty="0" err="1"/>
              <a:t>Cotainer</a:t>
            </a:r>
            <a:r>
              <a:rPr kumimoji="1" lang="en-US" altLang="zh-TW" dirty="0"/>
              <a:t> cluster </a:t>
            </a:r>
            <a:r>
              <a:rPr kumimoji="1" lang="zh-TW" altLang="en-US" dirty="0"/>
              <a:t>操作</a:t>
            </a:r>
            <a:r>
              <a:rPr kumimoji="1" lang="zh-CN" altLang="en-US" dirty="0"/>
              <a:t>權限</a:t>
            </a:r>
            <a:r>
              <a:rPr kumimoji="1" lang="en-US" altLang="zh-CN" dirty="0"/>
              <a:t>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FBCE95-F5A1-E049-A7D8-95459489D4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altLang="zh-TW" dirty="0" err="1"/>
              <a:t>gcloud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auth</a:t>
            </a:r>
            <a:r>
              <a:rPr kumimoji="1" lang="en-US" altLang="zh-TW" dirty="0"/>
              <a:t> login</a:t>
            </a:r>
          </a:p>
          <a:p>
            <a:pPr lvl="1"/>
            <a:r>
              <a:rPr kumimoji="1" lang="zh-CN" altLang="en-US" dirty="0"/>
              <a:t>登入</a:t>
            </a:r>
            <a:r>
              <a:rPr kumimoji="1" lang="en-US" altLang="zh-CN" dirty="0"/>
              <a:t>google </a:t>
            </a:r>
            <a:r>
              <a:rPr kumimoji="1" lang="zh-CN" altLang="en-US" dirty="0"/>
              <a:t>帳號</a:t>
            </a:r>
            <a:endParaRPr kumimoji="1" lang="en-US" altLang="zh-TW" dirty="0"/>
          </a:p>
          <a:p>
            <a:r>
              <a:rPr kumimoji="1" lang="en-US" altLang="zh-TW" dirty="0" err="1"/>
              <a:t>gcloud</a:t>
            </a:r>
            <a:r>
              <a:rPr kumimoji="1" lang="en-US" altLang="zh-TW" dirty="0"/>
              <a:t> config set project {project name}</a:t>
            </a:r>
          </a:p>
          <a:p>
            <a:pPr lvl="1"/>
            <a:r>
              <a:rPr kumimoji="1" lang="zh-TW" altLang="en-US" dirty="0"/>
              <a:t> </a:t>
            </a:r>
            <a:r>
              <a:rPr kumimoji="1" lang="zh-CN" altLang="en-US" dirty="0"/>
              <a:t>設定</a:t>
            </a:r>
            <a:r>
              <a:rPr kumimoji="1" lang="en-US" altLang="zh-CN" dirty="0"/>
              <a:t>GCP </a:t>
            </a:r>
            <a:r>
              <a:rPr kumimoji="1" lang="zh-CN" altLang="en-US" dirty="0"/>
              <a:t>所使用的</a:t>
            </a:r>
            <a:r>
              <a:rPr kumimoji="1" lang="en-US" altLang="zh-CN" dirty="0"/>
              <a:t>project </a:t>
            </a:r>
          </a:p>
          <a:p>
            <a:r>
              <a:rPr kumimoji="1" lang="en-US" altLang="zh-TW" dirty="0" err="1"/>
              <a:t>gcloud</a:t>
            </a:r>
            <a:r>
              <a:rPr kumimoji="1" lang="en-US" altLang="zh-TW" dirty="0"/>
              <a:t> container clusters get-credentials {container-cluster-name}</a:t>
            </a:r>
          </a:p>
          <a:p>
            <a:pPr lvl="1"/>
            <a:r>
              <a:rPr kumimoji="1" lang="en-US" altLang="zh-TW" dirty="0" err="1"/>
              <a:t>gcloud</a:t>
            </a:r>
            <a:r>
              <a:rPr kumimoji="1" lang="en-US" altLang="zh-TW" dirty="0"/>
              <a:t> container clusters get-credentials yuwei-k8s-cluster --zone=us-central1-a</a:t>
            </a:r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42E101BD-E00C-DE4A-9DC6-99CA8A29DB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4BA64-B56C-B748-93CB-6591EAD75F8F}" type="datetime1">
              <a:rPr kumimoji="1" lang="zh-TW" altLang="en-US" smtClean="0"/>
              <a:t>2019/4/22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9CDFDF2A-BA0B-134C-9644-7BE121148E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169612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E964677-41FA-B846-AFD8-37D87E4DA7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</a:t>
            </a:r>
            <a:r>
              <a:rPr kumimoji="1" lang="zh-CN" altLang="en-US" dirty="0"/>
              <a:t>元件</a:t>
            </a:r>
            <a:r>
              <a:rPr kumimoji="1" lang="en-US" altLang="zh-CN" dirty="0"/>
              <a:t>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1EE1DAE-3A94-4C4B-B84A-0E221EB746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Docker Registers</a:t>
            </a:r>
          </a:p>
          <a:p>
            <a:pPr lvl="1"/>
            <a:r>
              <a:rPr lang="zh-TW" altLang="en-US" dirty="0"/>
              <a:t>將 </a:t>
            </a:r>
            <a:r>
              <a:rPr lang="en-US" altLang="zh-TW" b="1" dirty="0"/>
              <a:t>Docker images</a:t>
            </a:r>
            <a:r>
              <a:rPr lang="en-US" altLang="zh-TW" dirty="0"/>
              <a:t> </a:t>
            </a:r>
            <a:r>
              <a:rPr lang="zh-TW" altLang="en-US" dirty="0"/>
              <a:t>上傳、下載到公開或私有的 </a:t>
            </a:r>
            <a:r>
              <a:rPr lang="en-US" altLang="zh-TW" b="1" dirty="0"/>
              <a:t>Docker Registries</a:t>
            </a:r>
            <a:r>
              <a:rPr lang="en-US" altLang="zh-TW" dirty="0"/>
              <a:t> </a:t>
            </a:r>
            <a:r>
              <a:rPr lang="zh-TW" altLang="en-US" dirty="0"/>
              <a:t>上，與其他人分享，公開的像 </a:t>
            </a:r>
            <a:r>
              <a:rPr lang="en-US" altLang="zh-TW" b="1" dirty="0"/>
              <a:t>Docker Hub</a:t>
            </a:r>
            <a:r>
              <a:rPr lang="en-US" altLang="zh-TW" dirty="0"/>
              <a:t> </a:t>
            </a:r>
            <a:r>
              <a:rPr lang="zh-TW" altLang="en-US" dirty="0"/>
              <a:t>提供了許多不同的 </a:t>
            </a:r>
            <a:r>
              <a:rPr lang="en-US" altLang="zh-TW" dirty="0"/>
              <a:t>images </a:t>
            </a:r>
            <a:r>
              <a:rPr lang="zh-TW" altLang="en-US" dirty="0"/>
              <a:t>。</a:t>
            </a:r>
            <a:endParaRPr kumimoji="1" lang="en-US" altLang="zh-TW" dirty="0"/>
          </a:p>
          <a:p>
            <a:pPr marL="0" indent="0">
              <a:buNone/>
            </a:pP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1EEA32F-760D-3341-BFEF-62526A660D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2019/4/22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FF0F862-CA92-9C40-AEDF-F35E3F09FB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995626978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2FB4715-63ED-D74D-9A6A-CA2478DB8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取得</a:t>
            </a:r>
            <a:r>
              <a:rPr kumimoji="1" lang="en-US" altLang="zh-TW" dirty="0"/>
              <a:t>GCP </a:t>
            </a:r>
            <a:r>
              <a:rPr kumimoji="1" lang="en-US" altLang="zh-TW" dirty="0" err="1"/>
              <a:t>Cotainer</a:t>
            </a:r>
            <a:r>
              <a:rPr kumimoji="1" lang="en-US" altLang="zh-TW" dirty="0"/>
              <a:t> cluster </a:t>
            </a:r>
            <a:r>
              <a:rPr kumimoji="1" lang="zh-TW" altLang="en-US" dirty="0"/>
              <a:t>操作</a:t>
            </a:r>
            <a:r>
              <a:rPr kumimoji="1" lang="zh-CN" altLang="en-US" dirty="0"/>
              <a:t>權限</a:t>
            </a:r>
            <a:r>
              <a:rPr kumimoji="1" lang="en-US" altLang="zh-CN" dirty="0"/>
              <a:t>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36C05F3-2E49-1B43-B096-CC2E4DD2FE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gcloud</a:t>
            </a:r>
            <a:r>
              <a:rPr kumimoji="1" lang="en-US" altLang="zh-TW" dirty="0"/>
              <a:t> container clusters list</a:t>
            </a:r>
          </a:p>
          <a:p>
            <a:pPr lvl="1"/>
            <a:r>
              <a:rPr kumimoji="1" lang="zh-CN" altLang="en-US" dirty="0"/>
              <a:t>取得</a:t>
            </a:r>
            <a:r>
              <a:rPr kumimoji="1" lang="en-US" altLang="zh-CN" dirty="0"/>
              <a:t>container clusters name</a:t>
            </a:r>
            <a:endParaRPr kumimoji="1" lang="en-US" altLang="zh-TW" dirty="0"/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all</a:t>
            </a: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9BE1E43-5FCD-A843-A624-C911017F74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2019/4/22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177A00A-3381-4D47-BFCE-74FA9B17E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85233999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5677948-267F-2A47-8264-6C183B545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切換</a:t>
            </a:r>
            <a:r>
              <a:rPr kumimoji="1" lang="en-US" altLang="zh-TW" dirty="0"/>
              <a:t>k8s </a:t>
            </a:r>
            <a:r>
              <a:rPr kumimoji="1" lang="zh-CN" altLang="en-US" dirty="0"/>
              <a:t>環境</a:t>
            </a:r>
            <a:r>
              <a:rPr kumimoji="1" lang="en-US" altLang="zh-CN" dirty="0"/>
              <a:t>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A736299-322B-C04A-9660-5E1EEFE44A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Cluster </a:t>
            </a:r>
            <a:r>
              <a:rPr kumimoji="1" lang="zh-TW" altLang="en-US" dirty="0"/>
              <a:t>列表</a:t>
            </a:r>
            <a:endParaRPr kumimoji="1" lang="en-US" altLang="zh-TW" dirty="0"/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config get-contexts </a:t>
            </a:r>
          </a:p>
          <a:p>
            <a:r>
              <a:rPr kumimoji="1" lang="zh-CN" altLang="en-US" dirty="0"/>
              <a:t>加入新</a:t>
            </a:r>
            <a:r>
              <a:rPr kumimoji="1" lang="en-US" altLang="zh-CN" dirty="0"/>
              <a:t>Cluster</a:t>
            </a:r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config --</a:t>
            </a:r>
            <a:r>
              <a:rPr kumimoji="1" lang="en-US" altLang="zh-TW" dirty="0" err="1"/>
              <a:t>kubeconfig</a:t>
            </a:r>
            <a:r>
              <a:rPr kumimoji="1" lang="en-US" altLang="zh-TW" dirty="0"/>
              <a:t>=config set-context {cluster name}</a:t>
            </a:r>
          </a:p>
          <a:p>
            <a:r>
              <a:rPr kumimoji="1" lang="zh-CN" altLang="en-US" dirty="0"/>
              <a:t>選擇使用</a:t>
            </a:r>
            <a:r>
              <a:rPr kumimoji="1" lang="en-US" altLang="zh-CN" dirty="0"/>
              <a:t> Cluster </a:t>
            </a:r>
          </a:p>
          <a:p>
            <a:pPr lvl="1"/>
            <a:r>
              <a:rPr lang="en-US" altLang="zh-TW" dirty="0" err="1"/>
              <a:t>kubectl</a:t>
            </a:r>
            <a:r>
              <a:rPr lang="en-US" altLang="zh-TW" dirty="0"/>
              <a:t> config use-context {cluster name}</a:t>
            </a:r>
            <a:endParaRPr kumimoji="1" lang="en-US" altLang="zh-TW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8998DF0-0765-FB4C-805D-B4C158B722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2019/4/22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4BC47C4-DE6E-024E-9BD5-8673F2C16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936150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EAA4C60-D631-7A4A-BBBB-4943DE08C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切換</a:t>
            </a:r>
            <a:r>
              <a:rPr kumimoji="1" lang="en-US" altLang="zh-TW" dirty="0"/>
              <a:t>k8s </a:t>
            </a:r>
            <a:r>
              <a:rPr kumimoji="1" lang="zh-CN" altLang="en-US" dirty="0"/>
              <a:t>環境</a:t>
            </a:r>
            <a:r>
              <a:rPr kumimoji="1" lang="en-US" altLang="zh-CN" dirty="0"/>
              <a:t>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538EAE9-C1B7-2A4C-926F-A169F45D0A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正在執行的</a:t>
            </a:r>
            <a:r>
              <a:rPr kumimoji="1" lang="en-US" altLang="zh-TW" dirty="0"/>
              <a:t>config</a:t>
            </a:r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config current-context</a:t>
            </a:r>
          </a:p>
          <a:p>
            <a:r>
              <a:rPr kumimoji="1" lang="zh-TW" altLang="en-US" dirty="0"/>
              <a:t>移除</a:t>
            </a:r>
            <a:r>
              <a:rPr kumimoji="1" lang="en-US" altLang="zh-TW" dirty="0"/>
              <a:t>cluster</a:t>
            </a:r>
          </a:p>
          <a:p>
            <a:pPr lvl="1"/>
            <a:r>
              <a:rPr kumimoji="1" lang="en-US" altLang="zh-TW" dirty="0"/>
              <a:t> </a:t>
            </a:r>
            <a:r>
              <a:rPr kumimoji="1" lang="en-US" altLang="zh-TW" dirty="0" err="1"/>
              <a:t>kubectl</a:t>
            </a:r>
            <a:r>
              <a:rPr kumimoji="1" lang="en-US" altLang="zh-TW" dirty="0"/>
              <a:t> config delete-context {cluster name}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7E934DB-F8F3-1A41-9562-4D75FB2A93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2019/4/22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51862B3-04C2-7649-B8C3-966DDFA25F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11662906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9BED3B4-63EB-2A4F-90EB-E0146F4DB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取得</a:t>
            </a:r>
            <a:r>
              <a:rPr kumimoji="1" lang="en-US" altLang="zh-TW" dirty="0"/>
              <a:t>GCP </a:t>
            </a:r>
            <a:r>
              <a:rPr kumimoji="1" lang="en-US" altLang="zh-TW" dirty="0" err="1"/>
              <a:t>Cotainer</a:t>
            </a:r>
            <a:r>
              <a:rPr kumimoji="1" lang="en-US" altLang="zh-TW" dirty="0"/>
              <a:t> cluster </a:t>
            </a:r>
            <a:r>
              <a:rPr kumimoji="1" lang="zh-TW" altLang="en-US" dirty="0"/>
              <a:t>操作</a:t>
            </a:r>
            <a:r>
              <a:rPr kumimoji="1" lang="zh-CN" altLang="en-US" dirty="0"/>
              <a:t>權限</a:t>
            </a:r>
            <a:r>
              <a:rPr kumimoji="1" lang="en-US" altLang="zh-CN" dirty="0"/>
              <a:t> -2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E5D96F59-3AB6-CD43-B458-7FDF9C4BB3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2019/4/22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E614DBFD-7ABD-EB41-AF91-AC2E6ECB46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123</a:t>
            </a:fld>
            <a:endParaRPr kumimoji="1" lang="zh-TW" altLang="en-US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3C0143B5-13CD-FB49-B1DB-3627E00A57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42009" y="2052638"/>
            <a:ext cx="8669757" cy="419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397665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0F5A9DE-3A67-6F4F-B00A-23F370C11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 Kubernetes </a:t>
            </a:r>
            <a:r>
              <a:rPr kumimoji="1" lang="zh-CN" altLang="en-US" dirty="0"/>
              <a:t>使用</a:t>
            </a:r>
            <a:r>
              <a:rPr kumimoji="1" lang="en-US" altLang="zh-CN" dirty="0"/>
              <a:t>load balance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0D379DA-4E57-AC49-8643-0728D3B158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/>
              <a:t>kubectl</a:t>
            </a:r>
            <a:r>
              <a:rPr lang="en-US" altLang="zh-TW" dirty="0"/>
              <a:t> run hello-server --image </a:t>
            </a:r>
            <a:r>
              <a:rPr lang="en-US" altLang="zh-TW" dirty="0" err="1"/>
              <a:t>gcr.io</a:t>
            </a:r>
            <a:r>
              <a:rPr lang="en-US" altLang="zh-TW" dirty="0"/>
              <a:t>/google-samples/hello-app:1.0 --port 8080</a:t>
            </a:r>
          </a:p>
          <a:p>
            <a:r>
              <a:rPr lang="en-US" altLang="zh-TW" dirty="0" err="1"/>
              <a:t>kubectl</a:t>
            </a:r>
            <a:r>
              <a:rPr lang="en-US" altLang="zh-TW" dirty="0"/>
              <a:t> expose deployment hello-server --type </a:t>
            </a:r>
            <a:r>
              <a:rPr lang="en-US" altLang="zh-TW" dirty="0" err="1"/>
              <a:t>LoadBalancer</a:t>
            </a:r>
            <a:r>
              <a:rPr lang="en-US" altLang="zh-TW" dirty="0"/>
              <a:t> --port 80 --target-port 8080</a:t>
            </a:r>
          </a:p>
          <a:p>
            <a:endParaRPr kumimoji="1"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CF58B95A-93BC-4D44-8DF3-78474CCA99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36FD7-0F6E-9047-832C-DE4FB980FE19}" type="datetime1">
              <a:rPr kumimoji="1" lang="zh-TW" altLang="en-US" smtClean="0"/>
              <a:t>2019/4/22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AFEFDC8C-00AC-294D-AA2D-91CB2B0E4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08593734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F4911E4-271E-5147-B0B9-C093CC77D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 Kubernetes </a:t>
            </a:r>
            <a:r>
              <a:rPr kumimoji="1" lang="zh-CN" altLang="en-US" dirty="0"/>
              <a:t>使用</a:t>
            </a:r>
            <a:r>
              <a:rPr kumimoji="1" lang="en-US" altLang="zh-CN" dirty="0"/>
              <a:t>load balance -2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5F58F8B2-C2F7-DB49-B586-3C0C68A6D8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2019/4/22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B8617489-0F73-E942-B410-D57FD8A81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125</a:t>
            </a:fld>
            <a:endParaRPr kumimoji="1" lang="zh-TW" altLang="en-US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CA7F83EE-2E71-D447-95DF-DA3F3161DA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66888" y="2486819"/>
            <a:ext cx="7620000" cy="332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282694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B629D8B-3F1D-FD41-B1B6-6B1C1CB25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 Kubernetes </a:t>
            </a:r>
            <a:r>
              <a:rPr kumimoji="1" lang="zh-CN" altLang="en-US" dirty="0"/>
              <a:t>使用</a:t>
            </a:r>
            <a:r>
              <a:rPr kumimoji="1" lang="en-US" altLang="zh-CN" dirty="0"/>
              <a:t>load balance -3</a:t>
            </a:r>
            <a:endParaRPr kumimoji="1"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DD320D03-1680-A44D-B954-FE7E5BDCC0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263" y="1152983"/>
            <a:ext cx="6477000" cy="28956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930A93DC-F114-B649-B1A1-4EC8A11CFB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4727" y="3672717"/>
            <a:ext cx="6927273" cy="3185283"/>
          </a:xfrm>
          <a:prstGeom prst="rect">
            <a:avLst/>
          </a:prstGeo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ED623CD5-9006-F94A-89C3-A3D750FB8F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201FFB-5E5D-C64E-82D8-3A1A6BCE0C2E}" type="datetime1">
              <a:rPr kumimoji="1" lang="zh-TW" altLang="en-US" smtClean="0"/>
              <a:t>2019/4/22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D9213943-F4FD-124C-B590-DB9983E3E1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3187676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44EF0B9-5ED4-8047-8ED1-B5D6CE1B2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 Kubernetes </a:t>
            </a:r>
            <a:r>
              <a:rPr kumimoji="1" lang="zh-CN" altLang="en-US" dirty="0"/>
              <a:t>使用</a:t>
            </a:r>
            <a:r>
              <a:rPr kumimoji="1" lang="en-US" altLang="zh-CN" dirty="0"/>
              <a:t>load balance -4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6D2CA6A5-ED0D-B34C-BC4A-AEDAFFE25F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39940" y="2052638"/>
            <a:ext cx="4273895" cy="4195762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A0420686-2A24-644E-B5C9-A995F1EC80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250D2-8340-4249-AA79-33DA29BBE68B}" type="datetime1">
              <a:rPr kumimoji="1" lang="zh-TW" altLang="en-US" smtClean="0"/>
              <a:t>2019/4/22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F7071BA6-7A02-9B4E-9D14-09D39259A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05083492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CBEA6CA-82FD-BB41-9A47-F6DEF6E4F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 Volume:</a:t>
            </a:r>
            <a:r>
              <a:rPr kumimoji="1" lang="zh-Hant" altLang="en-US" dirty="0"/>
              <a:t> 建</a:t>
            </a:r>
            <a:r>
              <a:rPr kumimoji="1" lang="en-US" altLang="zh-Hant" dirty="0" err="1"/>
              <a:t>PersistemtVolumeC</a:t>
            </a:r>
            <a:r>
              <a:rPr kumimoji="1" lang="en-US" altLang="zh-TW" dirty="0" err="1"/>
              <a:t>laim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4371BE59-1B13-2445-841A-374B1881418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438347" y="1853248"/>
            <a:ext cx="3060700" cy="2462987"/>
          </a:xfrm>
        </p:spPr>
      </p:pic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721B0442-FA3A-BB44-B5AF-85E121D9179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kumimoji="1" lang="en-US" altLang="zh-TW" sz="3200" dirty="0"/>
              <a:t>Pods</a:t>
            </a:r>
            <a:r>
              <a:rPr kumimoji="1" lang="zh-Hant" altLang="en-US" sz="3200" dirty="0"/>
              <a:t> </a:t>
            </a:r>
            <a:r>
              <a:rPr kumimoji="1" lang="zh-CN" altLang="en-US" sz="3200" dirty="0"/>
              <a:t>界接</a:t>
            </a:r>
            <a:r>
              <a:rPr kumimoji="1" lang="en-US" altLang="zh-CN" sz="3200" dirty="0"/>
              <a:t>storage</a:t>
            </a:r>
            <a:r>
              <a:rPr kumimoji="1" lang="zh-CN" altLang="en-US" sz="3200" dirty="0"/>
              <a:t>層</a:t>
            </a:r>
            <a:endParaRPr kumimoji="1" lang="en-US" altLang="zh-TW" sz="3200" dirty="0"/>
          </a:p>
          <a:p>
            <a:r>
              <a:rPr kumimoji="1" lang="en-US" altLang="zh-TW" sz="3200" dirty="0"/>
              <a:t>List</a:t>
            </a:r>
          </a:p>
          <a:p>
            <a:pPr lvl="1"/>
            <a:r>
              <a:rPr kumimoji="1" lang="en-US" altLang="zh-TW" sz="2800" dirty="0" err="1"/>
              <a:t>Kubectl</a:t>
            </a:r>
            <a:r>
              <a:rPr kumimoji="1" lang="en-US" altLang="zh-TW" sz="2800" dirty="0"/>
              <a:t> get </a:t>
            </a:r>
            <a:r>
              <a:rPr kumimoji="1" lang="en-US" altLang="zh-TW" sz="2800" dirty="0" err="1"/>
              <a:t>pvc</a:t>
            </a:r>
            <a:endParaRPr kumimoji="1" lang="zh-TW" altLang="en-US" sz="2800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628CE03-F3AA-DE46-8503-9B25B40381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354637"/>
            <a:ext cx="12039600" cy="901700"/>
          </a:xfrm>
          <a:prstGeom prst="rect">
            <a:avLst/>
          </a:prstGeom>
        </p:spPr>
      </p:pic>
      <p:sp>
        <p:nvSpPr>
          <p:cNvPr id="7" name="日期預留位置 6">
            <a:extLst>
              <a:ext uri="{FF2B5EF4-FFF2-40B4-BE49-F238E27FC236}">
                <a16:creationId xmlns:a16="http://schemas.microsoft.com/office/drawing/2014/main" id="{1A37E903-B393-6E41-B552-D58F72CB91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6AAD8-A6B0-814E-8DF9-D0FB0FE42348}" type="datetime1">
              <a:rPr kumimoji="1" lang="zh-TW" altLang="en-US" smtClean="0"/>
              <a:t>2019/4/22</a:t>
            </a:fld>
            <a:endParaRPr kumimoji="1" lang="zh-TW" altLang="en-US"/>
          </a:p>
        </p:txBody>
      </p:sp>
      <p:sp>
        <p:nvSpPr>
          <p:cNvPr id="8" name="投影片編號預留位置 7">
            <a:extLst>
              <a:ext uri="{FF2B5EF4-FFF2-40B4-BE49-F238E27FC236}">
                <a16:creationId xmlns:a16="http://schemas.microsoft.com/office/drawing/2014/main" id="{483E3C7C-1787-5A45-84B8-4C83C2AAAC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61622503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824F129D-87A5-224E-BDEE-75057368E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 plugin </a:t>
            </a:r>
            <a:r>
              <a:rPr kumimoji="1" lang="zh-CN" altLang="en-US" dirty="0"/>
              <a:t>支援程度</a:t>
            </a:r>
            <a:r>
              <a:rPr kumimoji="1" lang="en-US" altLang="zh-TW" dirty="0"/>
              <a:t>  </a:t>
            </a:r>
            <a:endParaRPr kumimoji="1" lang="zh-TW" altLang="en-US" dirty="0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0DA216ED-B408-084D-9ED6-A1FA5D8941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12438" y="2052638"/>
            <a:ext cx="8328900" cy="4195762"/>
          </a:xfrm>
        </p:spPr>
      </p:pic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7C7B0B0E-872A-8A4A-8B3F-7BE4247BF3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7947A-27A8-C44C-AB32-613A11A5A2C5}" type="datetime1">
              <a:rPr kumimoji="1" lang="zh-TW" altLang="en-US" smtClean="0"/>
              <a:t>2019/4/22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C63D40CC-CE62-6E4C-9A1E-92DA84225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7462937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F06A610-3465-8045-9467-B55E68681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Install Docker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4D0CFE2-FB59-D343-8C2C-1AF2C7B6E8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安</a:t>
            </a:r>
            <a:r>
              <a:rPr kumimoji="1" lang="zh-CN" altLang="en-US" dirty="0"/>
              <a:t>裝</a:t>
            </a:r>
            <a:r>
              <a:rPr kumimoji="1" lang="en-US" altLang="zh-CN" dirty="0"/>
              <a:t>docker</a:t>
            </a:r>
            <a:endParaRPr kumimoji="1" lang="en-US" altLang="zh-CN" dirty="0">
              <a:hlinkClick r:id="rId2"/>
            </a:endParaRPr>
          </a:p>
          <a:p>
            <a:pPr lvl="1"/>
            <a:r>
              <a:rPr kumimoji="1" lang="en-US" altLang="zh-CN" dirty="0">
                <a:hlinkClick r:id="rId2"/>
              </a:rPr>
              <a:t>https://docs.docker.com/install/</a:t>
            </a:r>
            <a:endParaRPr kumimoji="1" lang="en-US" altLang="zh-CN" dirty="0"/>
          </a:p>
          <a:p>
            <a:r>
              <a:rPr kumimoji="1" lang="zh-CN" altLang="en-US" dirty="0"/>
              <a:t>註冊</a:t>
            </a:r>
            <a:r>
              <a:rPr kumimoji="1" lang="en-US" altLang="zh-CN" dirty="0"/>
              <a:t>Docker hub</a:t>
            </a:r>
          </a:p>
          <a:p>
            <a:pPr lvl="1"/>
            <a:r>
              <a:rPr kumimoji="1" lang="en-US" altLang="zh-CN" dirty="0">
                <a:hlinkClick r:id="rId3"/>
              </a:rPr>
              <a:t>https://hub.docker.com/</a:t>
            </a:r>
            <a:endParaRPr kumimoji="1" lang="en-US" altLang="zh-CN" dirty="0"/>
          </a:p>
          <a:p>
            <a:r>
              <a:rPr kumimoji="1" lang="zh-CN" altLang="en-US" dirty="0"/>
              <a:t>測試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docker --help</a:t>
            </a:r>
          </a:p>
          <a:p>
            <a:pPr lvl="1"/>
            <a:endParaRPr kumimoji="1" lang="en-US" altLang="zh-CN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68755BFB-65EE-B94D-9104-14229C88AE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2E1A14-B2DE-654C-9862-AA8F869D0412}" type="datetime1">
              <a:rPr kumimoji="1" lang="zh-TW" altLang="en-US" smtClean="0"/>
              <a:t>2019/4/22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F5A25A49-E36B-3646-96D6-BF2321AC0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13212321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7C32B27-89A6-A94B-9664-C5F962ECB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 Volume :</a:t>
            </a:r>
            <a:r>
              <a:rPr kumimoji="1" lang="zh-TW" altLang="en-US" dirty="0"/>
              <a:t>用</a:t>
            </a:r>
            <a:r>
              <a:rPr kumimoji="1" lang="en-US" altLang="zh-TW" dirty="0"/>
              <a:t>pod</a:t>
            </a:r>
            <a:r>
              <a:rPr kumimoji="1" lang="zh-CN" altLang="en-US" dirty="0"/>
              <a:t>界接</a:t>
            </a:r>
            <a:r>
              <a:rPr kumimoji="1" lang="en-US" altLang="zh-CN" dirty="0"/>
              <a:t>volume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6A4BB83-1234-6C45-82EA-FB0310ED20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k8s/pod/</a:t>
            </a:r>
            <a:r>
              <a:rPr kumimoji="1" lang="en-US" altLang="zh-TW" dirty="0" err="1"/>
              <a:t>nginx-gcpvolume.yaml</a:t>
            </a:r>
            <a:endParaRPr kumimoji="1" lang="en-US" altLang="zh-TW" dirty="0"/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02C70CAE-3764-964F-9A5D-A61124E3D4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3228" y="1447801"/>
            <a:ext cx="4588771" cy="5435692"/>
          </a:xfrm>
          <a:prstGeom prst="rect">
            <a:avLst/>
          </a:prstGeom>
        </p:spPr>
      </p:pic>
      <p:sp>
        <p:nvSpPr>
          <p:cNvPr id="8" name="日期預留位置 7">
            <a:extLst>
              <a:ext uri="{FF2B5EF4-FFF2-40B4-BE49-F238E27FC236}">
                <a16:creationId xmlns:a16="http://schemas.microsoft.com/office/drawing/2014/main" id="{2E2042AB-475D-F24F-8BE4-4725232966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10803-CF54-5845-8F27-029BEE23357D}" type="datetime1">
              <a:rPr kumimoji="1" lang="zh-TW" altLang="en-US" smtClean="0"/>
              <a:t>2019/4/22</a:t>
            </a:fld>
            <a:endParaRPr kumimoji="1" lang="zh-TW" altLang="en-US"/>
          </a:p>
        </p:txBody>
      </p:sp>
      <p:sp>
        <p:nvSpPr>
          <p:cNvPr id="9" name="投影片編號預留位置 8">
            <a:extLst>
              <a:ext uri="{FF2B5EF4-FFF2-40B4-BE49-F238E27FC236}">
                <a16:creationId xmlns:a16="http://schemas.microsoft.com/office/drawing/2014/main" id="{D999625C-48AF-3441-B318-1DE38D6C66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95955707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C43A0949-FB5F-CB4C-9FCB-D4FC5A239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 Volume: </a:t>
            </a:r>
            <a:r>
              <a:rPr kumimoji="1" lang="en-US" altLang="zh-Hant" dirty="0" err="1"/>
              <a:t>PersistemtVolumeC</a:t>
            </a:r>
            <a:r>
              <a:rPr kumimoji="1" lang="en-US" altLang="zh-TW" dirty="0" err="1"/>
              <a:t>laim</a:t>
            </a:r>
            <a:r>
              <a:rPr kumimoji="1" lang="zh-Hant" altLang="en-US" dirty="0"/>
              <a:t> 自動</a:t>
            </a:r>
            <a:r>
              <a:rPr kumimoji="1" lang="zh-CN" altLang="en-US" dirty="0"/>
              <a:t>在</a:t>
            </a:r>
            <a:r>
              <a:rPr kumimoji="1" lang="en-US" altLang="zh-CN" dirty="0"/>
              <a:t>GCP volume </a:t>
            </a:r>
            <a:r>
              <a:rPr kumimoji="1" lang="zh-Hant" altLang="en-US" dirty="0"/>
              <a:t>建 </a:t>
            </a:r>
            <a:r>
              <a:rPr kumimoji="1" lang="en-US" altLang="zh-Hant" dirty="0" err="1"/>
              <a:t>PersistemtVolume</a:t>
            </a:r>
            <a:endParaRPr kumimoji="1" lang="zh-TW" altLang="en-US" dirty="0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683E5467-68BB-0246-8FF6-166E95871D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" y="2448053"/>
            <a:ext cx="11228569" cy="575121"/>
          </a:xfrm>
        </p:spPr>
      </p:pic>
      <p:sp>
        <p:nvSpPr>
          <p:cNvPr id="9" name="日期預留位置 8">
            <a:extLst>
              <a:ext uri="{FF2B5EF4-FFF2-40B4-BE49-F238E27FC236}">
                <a16:creationId xmlns:a16="http://schemas.microsoft.com/office/drawing/2014/main" id="{A273366B-001A-C941-81B8-DA9E727D00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FA3A0-0741-A14F-A886-E27616AFF2BD}" type="datetime1">
              <a:rPr kumimoji="1" lang="zh-TW" altLang="en-US" smtClean="0"/>
              <a:t>2019/4/22</a:t>
            </a:fld>
            <a:endParaRPr kumimoji="1" lang="zh-TW" altLang="en-US"/>
          </a:p>
        </p:txBody>
      </p:sp>
      <p:sp>
        <p:nvSpPr>
          <p:cNvPr id="10" name="投影片編號預留位置 9">
            <a:extLst>
              <a:ext uri="{FF2B5EF4-FFF2-40B4-BE49-F238E27FC236}">
                <a16:creationId xmlns:a16="http://schemas.microsoft.com/office/drawing/2014/main" id="{0E8E5C47-31F8-CF47-8D80-049481358E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131</a:t>
            </a:fld>
            <a:endParaRPr kumimoji="1" lang="zh-TW" altLang="en-US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A45169A2-E34B-654D-8E6C-8D10A4BE84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5054" y="3581764"/>
            <a:ext cx="6206836" cy="3276236"/>
          </a:xfrm>
          <a:prstGeom prst="rect">
            <a:avLst/>
          </a:prstGeom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D7666B2B-3076-B34F-9206-80355B2494D3}"/>
              </a:ext>
            </a:extLst>
          </p:cNvPr>
          <p:cNvSpPr txBox="1"/>
          <p:nvPr/>
        </p:nvSpPr>
        <p:spPr>
          <a:xfrm>
            <a:off x="2245054" y="2996989"/>
            <a:ext cx="67236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3200" dirty="0">
                <a:latin typeface="+mn-ea"/>
              </a:rPr>
              <a:t>GCP UI  build </a:t>
            </a:r>
            <a:r>
              <a:rPr kumimoji="1" lang="en-US" altLang="zh-Hant" sz="3200" dirty="0">
                <a:latin typeface="+mn-ea"/>
              </a:rPr>
              <a:t>30</a:t>
            </a:r>
            <a:r>
              <a:rPr kumimoji="1" lang="zh-Hant" altLang="en-US" sz="3200" dirty="0">
                <a:latin typeface="+mn-ea"/>
              </a:rPr>
              <a:t>Ｇ</a:t>
            </a:r>
            <a:r>
              <a:rPr kumimoji="1" lang="en-US" altLang="zh-Hant" sz="3200" dirty="0">
                <a:latin typeface="+mn-ea"/>
              </a:rPr>
              <a:t> volume</a:t>
            </a:r>
            <a:endParaRPr kumimoji="1" lang="zh-TW" altLang="en-US" sz="32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33358348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D7958D0-1839-594E-91B6-8D96AA577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 Volume: </a:t>
            </a:r>
            <a:r>
              <a:rPr kumimoji="1" lang="zh-CN" altLang="en-US" dirty="0"/>
              <a:t>檢查</a:t>
            </a:r>
            <a:r>
              <a:rPr kumimoji="1" lang="en-US" altLang="zh-CN" dirty="0"/>
              <a:t>pod</a:t>
            </a:r>
            <a:r>
              <a:rPr kumimoji="1" lang="zh-CN" altLang="en-US" dirty="0"/>
              <a:t>內掛載狀態。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FB809E7-BD5A-D44D-BE19-788329935A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exec -it 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-pod-</a:t>
            </a:r>
            <a:r>
              <a:rPr kumimoji="1" lang="en-US" altLang="zh-TW" dirty="0" err="1"/>
              <a:t>gcp</a:t>
            </a:r>
            <a:r>
              <a:rPr kumimoji="1" lang="en-US" altLang="zh-TW" dirty="0"/>
              <a:t>-volume -- /bin/bash</a:t>
            </a:r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00AFDA4A-C2EB-2845-A09B-C813358B9C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2019/4/22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35355445-CA42-F240-854C-D3831556E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132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684F16E0-AA7B-5F46-9DEF-78D6DF565F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338" y="3365499"/>
            <a:ext cx="9880600" cy="288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478753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E35A33D-47FB-5547-9322-03A6EBF95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 Volume: </a:t>
            </a:r>
            <a:r>
              <a:rPr kumimoji="1" lang="zh-CN" altLang="en-US" dirty="0"/>
              <a:t>寫入檔案，刪除再重建</a:t>
            </a:r>
            <a:r>
              <a:rPr kumimoji="1" lang="en-US" altLang="zh-CN" dirty="0"/>
              <a:t>pod</a:t>
            </a:r>
            <a:r>
              <a:rPr kumimoji="1" lang="zh-CN" altLang="en-US" dirty="0"/>
              <a:t>，寫入檔案還是存在</a:t>
            </a:r>
            <a:r>
              <a:rPr kumimoji="1" lang="en-US" altLang="zh-CN" dirty="0"/>
              <a:t>-1</a:t>
            </a:r>
            <a:endParaRPr kumimoji="1" lang="zh-TW" altLang="en-US" dirty="0"/>
          </a:p>
        </p:txBody>
      </p:sp>
      <p:sp>
        <p:nvSpPr>
          <p:cNvPr id="5" name="日期預留位置 4">
            <a:extLst>
              <a:ext uri="{FF2B5EF4-FFF2-40B4-BE49-F238E27FC236}">
                <a16:creationId xmlns:a16="http://schemas.microsoft.com/office/drawing/2014/main" id="{5741DEDD-2543-A745-994C-0EDD848D8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0CD5C-6F6C-8C46-B8F8-793A1E2B3F23}" type="datetime1">
              <a:rPr kumimoji="1" lang="zh-TW" altLang="en-US" smtClean="0"/>
              <a:t>2019/4/22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5ED534C6-FE5F-F646-A1FD-CEA22935C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133</a:t>
            </a:fld>
            <a:endParaRPr kumimoji="1" lang="zh-TW" altLang="en-US"/>
          </a:p>
        </p:txBody>
      </p:sp>
      <p:pic>
        <p:nvPicPr>
          <p:cNvPr id="8" name="內容版面配置區 9">
            <a:extLst>
              <a:ext uri="{FF2B5EF4-FFF2-40B4-BE49-F238E27FC236}">
                <a16:creationId xmlns:a16="http://schemas.microsoft.com/office/drawing/2014/main" id="{BDE770C0-DDDC-EA44-8CD6-900ADBE12A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94846" y="3655126"/>
            <a:ext cx="6487091" cy="768443"/>
          </a:xfrm>
        </p:spPr>
      </p:pic>
    </p:spTree>
    <p:extLst>
      <p:ext uri="{BB962C8B-B14F-4D97-AF65-F5344CB8AC3E}">
        <p14:creationId xmlns:p14="http://schemas.microsoft.com/office/powerpoint/2010/main" val="1093675062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CFB81EF1-6584-AC45-A6E6-EC0E84D56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 Volume: </a:t>
            </a:r>
            <a:r>
              <a:rPr kumimoji="1" lang="zh-CN" altLang="en-US" dirty="0"/>
              <a:t>寫入檔案，刪除再重建</a:t>
            </a:r>
            <a:r>
              <a:rPr kumimoji="1" lang="en-US" altLang="zh-CN" dirty="0"/>
              <a:t>pod</a:t>
            </a:r>
            <a:r>
              <a:rPr kumimoji="1" lang="zh-CN" altLang="en-US" dirty="0"/>
              <a:t>，寫入檔案還是存在</a:t>
            </a:r>
            <a:r>
              <a:rPr kumimoji="1" lang="en-US" altLang="zh-CN" dirty="0"/>
              <a:t>-2</a:t>
            </a:r>
            <a:endParaRPr kumimoji="1" lang="zh-TW" altLang="en-US" dirty="0"/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408BF20D-954C-1B45-893D-3F1BDBF90F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delete pods </a:t>
            </a:r>
            <a:r>
              <a:rPr lang="en-US" altLang="zh-TW" dirty="0" err="1"/>
              <a:t>nginx</a:t>
            </a:r>
            <a:r>
              <a:rPr lang="en-US" altLang="zh-TW" dirty="0"/>
              <a:t>-pod-</a:t>
            </a:r>
            <a:r>
              <a:rPr lang="en-US" altLang="zh-TW" dirty="0" err="1"/>
              <a:t>gcp</a:t>
            </a:r>
            <a:r>
              <a:rPr lang="en-US" altLang="zh-TW" dirty="0"/>
              <a:t>-volume</a:t>
            </a:r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165CC813-A183-1240-871E-F0A1BEACB9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2019/4/22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DA844EBB-F30B-3048-9B52-4404CC4E4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134</a:t>
            </a:fld>
            <a:endParaRPr kumimoji="1" lang="zh-TW" altLang="en-US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4BFCCB43-54B9-D14C-83E0-91A6DCD9EF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5964" y="3245679"/>
            <a:ext cx="6790646" cy="2307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508254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>
            <a:extLst>
              <a:ext uri="{FF2B5EF4-FFF2-40B4-BE49-F238E27FC236}">
                <a16:creationId xmlns:a16="http://schemas.microsoft.com/office/drawing/2014/main" id="{D1CC2513-98B4-C646-911E-6E7E71CCF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 Volume: </a:t>
            </a:r>
            <a:r>
              <a:rPr kumimoji="1" lang="zh-CN" altLang="en-US" dirty="0"/>
              <a:t>寫入檔案，刪除再重建</a:t>
            </a:r>
            <a:r>
              <a:rPr kumimoji="1" lang="en-US" altLang="zh-CN" dirty="0"/>
              <a:t>pod</a:t>
            </a:r>
            <a:r>
              <a:rPr kumimoji="1" lang="zh-CN" altLang="en-US" dirty="0"/>
              <a:t>，寫入檔案還是存在</a:t>
            </a:r>
            <a:r>
              <a:rPr kumimoji="1" lang="en-US" altLang="zh-CN" dirty="0"/>
              <a:t>-3</a:t>
            </a:r>
            <a:endParaRPr kumimoji="1" lang="zh-TW" altLang="en-US" dirty="0"/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D714A350-3D14-D642-A4D7-C2691CB55C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/>
              <a:t>Kubetctl</a:t>
            </a:r>
            <a:r>
              <a:rPr lang="en-US" altLang="zh-TW" dirty="0"/>
              <a:t> apply –f </a:t>
            </a:r>
            <a:r>
              <a:rPr lang="en-US" altLang="zh-TW" dirty="0" err="1"/>
              <a:t>nginx-gcpvolume.yaml</a:t>
            </a:r>
            <a:endParaRPr lang="en-US" altLang="zh-TW" dirty="0"/>
          </a:p>
          <a:p>
            <a:endParaRPr kumimoji="1" lang="zh-TW" altLang="en-US" dirty="0"/>
          </a:p>
        </p:txBody>
      </p:sp>
      <p:sp>
        <p:nvSpPr>
          <p:cNvPr id="5" name="日期預留位置 4">
            <a:extLst>
              <a:ext uri="{FF2B5EF4-FFF2-40B4-BE49-F238E27FC236}">
                <a16:creationId xmlns:a16="http://schemas.microsoft.com/office/drawing/2014/main" id="{918CFF26-8002-C148-866B-68F438F62F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0CD5C-6F6C-8C46-B8F8-793A1E2B3F23}" type="datetime1">
              <a:rPr kumimoji="1" lang="zh-TW" altLang="en-US" smtClean="0"/>
              <a:t>2019/4/22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EA87D7AB-BFBB-934A-825C-E6A4B4695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135</a:t>
            </a:fld>
            <a:endParaRPr kumimoji="1"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5F068596-65E3-D947-9F30-73AD397BD5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915" y="3041694"/>
            <a:ext cx="9389333" cy="2806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427391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0828448-C3B5-B44C-A09E-6D8B00B1C3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GCP volume – </a:t>
            </a:r>
            <a:r>
              <a:rPr kumimoji="1" lang="zh-CN" altLang="en-US" dirty="0"/>
              <a:t>建</a:t>
            </a:r>
            <a:r>
              <a:rPr kumimoji="1" lang="en-US" altLang="zh-CN" dirty="0"/>
              <a:t>Volume</a:t>
            </a:r>
            <a:endParaRPr kumimoji="1"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F40EEC79-18B4-EB4B-BD35-8DC85839E9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gcloud</a:t>
            </a:r>
            <a:r>
              <a:rPr kumimoji="1" lang="en-US" altLang="zh-TW" dirty="0"/>
              <a:t> compute disks create my-test-disk --zone us-central1-a</a:t>
            </a:r>
          </a:p>
          <a:p>
            <a:endParaRPr kumimoji="1"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0AA45837-ACA9-DE49-AC01-A69596EE56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6071" y="3819005"/>
            <a:ext cx="9564867" cy="1636399"/>
          </a:xfrm>
          <a:prstGeom prst="rect">
            <a:avLst/>
          </a:prstGeo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7D56EC50-BA33-6B47-9FBE-4165317445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81F55-F265-C446-814C-E4F7C9CA009E}" type="datetime1">
              <a:rPr kumimoji="1" lang="zh-TW" altLang="en-US" smtClean="0"/>
              <a:t>2019/4/22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A8CFC6B9-9EE4-714F-BF7C-B04B93A70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256013614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63CE529-EABD-9D48-9C5E-8B0231308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GCP volume –</a:t>
            </a:r>
            <a:r>
              <a:rPr kumimoji="1" lang="zh-Hant" altLang="en-US" dirty="0"/>
              <a:t> 建</a:t>
            </a:r>
            <a:r>
              <a:rPr kumimoji="1" lang="en-US" altLang="zh-Hant" dirty="0" err="1"/>
              <a:t>PersistemtVolume</a:t>
            </a:r>
            <a:r>
              <a:rPr kumimoji="1" lang="en-US" altLang="zh-Hant" dirty="0"/>
              <a:t> -1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3F650E48-4515-3147-B36E-1B01A94546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95738" y="2283619"/>
            <a:ext cx="3162300" cy="3733800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393B42E9-4039-574B-BBE4-B394598C74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5E37C-EEDE-F941-928A-AA2BE23BAC57}" type="datetime1">
              <a:rPr kumimoji="1" lang="zh-TW" altLang="en-US" smtClean="0"/>
              <a:t>2019/4/22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AB84AE98-B392-3C4D-B3B7-B445AFDE6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60247760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>
            <a:extLst>
              <a:ext uri="{FF2B5EF4-FFF2-40B4-BE49-F238E27FC236}">
                <a16:creationId xmlns:a16="http://schemas.microsoft.com/office/drawing/2014/main" id="{9D7FC102-60D4-2347-B5EF-A8001236D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GCP volume –</a:t>
            </a:r>
            <a:r>
              <a:rPr kumimoji="1" lang="zh-Hant" altLang="en-US" dirty="0"/>
              <a:t> 建</a:t>
            </a:r>
            <a:r>
              <a:rPr kumimoji="1" lang="en-US" altLang="zh-Hant" dirty="0" err="1"/>
              <a:t>PersistemtVolume</a:t>
            </a:r>
            <a:r>
              <a:rPr kumimoji="1" lang="en-US" altLang="zh-Hant" dirty="0"/>
              <a:t> -2</a:t>
            </a:r>
            <a:endParaRPr kumimoji="1" lang="zh-TW" altLang="en-US" dirty="0"/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189D84F8-B959-D54B-AF8F-12792928E4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 err="1"/>
              <a:t>spec.capacity.accessModes</a:t>
            </a:r>
            <a:r>
              <a:rPr kumimoji="1" lang="en-US" altLang="zh-TW" dirty="0"/>
              <a:t>:</a:t>
            </a:r>
          </a:p>
          <a:p>
            <a:pPr lvl="1"/>
            <a:r>
              <a:rPr kumimoji="1" lang="en-US" altLang="zh-TW" dirty="0" err="1"/>
              <a:t>ReadWriteOnce</a:t>
            </a:r>
            <a:r>
              <a:rPr kumimoji="1" lang="en-US" altLang="zh-TW" dirty="0"/>
              <a:t>: </a:t>
            </a:r>
          </a:p>
          <a:p>
            <a:pPr lvl="2"/>
            <a:r>
              <a:rPr kumimoji="1" lang="en-US" altLang="zh-CN" dirty="0"/>
              <a:t>1</a:t>
            </a:r>
            <a:r>
              <a:rPr kumimoji="1" lang="zh-CN" altLang="en-US" dirty="0"/>
              <a:t>個</a:t>
            </a:r>
            <a:r>
              <a:rPr kumimoji="1" lang="en-US" altLang="zh-CN" dirty="0"/>
              <a:t>pods</a:t>
            </a:r>
            <a:r>
              <a:rPr kumimoji="1" lang="zh-CN" altLang="en-US" dirty="0"/>
              <a:t>寫入與讀取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ReadOnlyMany</a:t>
            </a:r>
            <a:r>
              <a:rPr kumimoji="1" lang="en-US" altLang="zh-CN" dirty="0"/>
              <a:t>:</a:t>
            </a:r>
          </a:p>
          <a:p>
            <a:pPr lvl="2"/>
            <a:r>
              <a:rPr kumimoji="1" lang="en-US" altLang="zh-CN" dirty="0"/>
              <a:t>1</a:t>
            </a:r>
            <a:r>
              <a:rPr kumimoji="1" lang="zh-CN" altLang="en-US" dirty="0"/>
              <a:t>個</a:t>
            </a:r>
            <a:r>
              <a:rPr kumimoji="1" lang="en-US" altLang="zh-CN" dirty="0"/>
              <a:t>pods</a:t>
            </a:r>
            <a:r>
              <a:rPr kumimoji="1" lang="zh-CN" altLang="en-US" dirty="0"/>
              <a:t>寫入與多個</a:t>
            </a:r>
            <a:r>
              <a:rPr kumimoji="1" lang="en-US" altLang="zh-CN" dirty="0"/>
              <a:t>pods</a:t>
            </a:r>
            <a:r>
              <a:rPr kumimoji="1" lang="zh-CN" altLang="en-US" dirty="0"/>
              <a:t>讀取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ReadWriteMany</a:t>
            </a:r>
            <a:r>
              <a:rPr kumimoji="1" lang="en-US" altLang="zh-CN" dirty="0"/>
              <a:t>:</a:t>
            </a:r>
          </a:p>
          <a:p>
            <a:pPr lvl="2"/>
            <a:r>
              <a:rPr kumimoji="1" lang="zh-CN" altLang="en-US" dirty="0"/>
              <a:t>多個</a:t>
            </a:r>
            <a:r>
              <a:rPr kumimoji="1" lang="en-US" altLang="zh-CN" dirty="0"/>
              <a:t>pods</a:t>
            </a:r>
            <a:r>
              <a:rPr kumimoji="1" lang="zh-CN" altLang="en-US" dirty="0"/>
              <a:t>寫入與多個</a:t>
            </a:r>
            <a:r>
              <a:rPr kumimoji="1" lang="en-US" altLang="zh-CN" dirty="0"/>
              <a:t>pods</a:t>
            </a:r>
            <a:r>
              <a:rPr kumimoji="1" lang="zh-CN" altLang="en-US" dirty="0"/>
              <a:t>讀取</a:t>
            </a:r>
            <a:endParaRPr kumimoji="1" lang="en-US" altLang="zh-CN" dirty="0"/>
          </a:p>
        </p:txBody>
      </p:sp>
      <p:sp>
        <p:nvSpPr>
          <p:cNvPr id="5" name="日期預留位置 4">
            <a:extLst>
              <a:ext uri="{FF2B5EF4-FFF2-40B4-BE49-F238E27FC236}">
                <a16:creationId xmlns:a16="http://schemas.microsoft.com/office/drawing/2014/main" id="{696901A0-B107-8446-99BF-786C11F32F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0CD5C-6F6C-8C46-B8F8-793A1E2B3F23}" type="datetime1">
              <a:rPr kumimoji="1" lang="zh-TW" altLang="en-US" smtClean="0"/>
              <a:t>2019/4/22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C4ACCC0E-425F-2A47-9CEC-1E35A70A0A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86473487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D628189-C639-0645-B276-B094E82D2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GCP volume –</a:t>
            </a:r>
            <a:r>
              <a:rPr kumimoji="1" lang="zh-Hant" altLang="en-US" dirty="0"/>
              <a:t> 建</a:t>
            </a:r>
            <a:r>
              <a:rPr kumimoji="1" lang="en-US" altLang="zh-Hant" dirty="0" err="1"/>
              <a:t>PersistemtVolume</a:t>
            </a:r>
            <a:r>
              <a:rPr kumimoji="1" lang="en-US" altLang="zh-Hant" dirty="0"/>
              <a:t> -3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096EFEC-FBBE-604D-A979-442644BBB4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Spec.gcePersistentDisk</a:t>
            </a:r>
            <a:endParaRPr kumimoji="1" lang="en-US" altLang="zh-TW" dirty="0"/>
          </a:p>
          <a:p>
            <a:pPr lvl="1"/>
            <a:r>
              <a:rPr kumimoji="1" lang="zh-CN" altLang="en-US" dirty="0"/>
              <a:t>除了</a:t>
            </a:r>
            <a:r>
              <a:rPr kumimoji="1" lang="en-US" altLang="zh-CN" dirty="0" err="1"/>
              <a:t>gce</a:t>
            </a:r>
            <a:r>
              <a:rPr kumimoji="1" lang="zh-CN" altLang="en-US" dirty="0"/>
              <a:t>，還有多種</a:t>
            </a:r>
            <a:endParaRPr kumimoji="1" lang="en-US" altLang="zh-CN" dirty="0"/>
          </a:p>
          <a:p>
            <a:pPr lvl="2"/>
            <a:r>
              <a:rPr kumimoji="1" lang="en-US" altLang="zh-TW" dirty="0" err="1"/>
              <a:t>nfs</a:t>
            </a:r>
            <a:endParaRPr kumimoji="1" lang="en-US" altLang="zh-TW" dirty="0"/>
          </a:p>
          <a:p>
            <a:pPr lvl="2"/>
            <a:r>
              <a:rPr kumimoji="1" lang="en-US" altLang="zh-TW" dirty="0" err="1"/>
              <a:t>rbd</a:t>
            </a:r>
            <a:endParaRPr kumimoji="1" lang="en-US" altLang="zh-TW" dirty="0"/>
          </a:p>
          <a:p>
            <a:pPr lvl="2"/>
            <a:r>
              <a:rPr kumimoji="1" lang="en-US" altLang="zh-TW" dirty="0" err="1"/>
              <a:t>awsElasticBlcokStorage</a:t>
            </a:r>
            <a:endParaRPr kumimoji="1" lang="en-US" altLang="zh-TW" dirty="0"/>
          </a:p>
          <a:p>
            <a:r>
              <a:rPr kumimoji="1" lang="en-US" altLang="zh-CN" dirty="0"/>
              <a:t>List</a:t>
            </a:r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get </a:t>
            </a:r>
            <a:r>
              <a:rPr kumimoji="1" lang="en-US" altLang="zh-CN" dirty="0" err="1"/>
              <a:t>pv</a:t>
            </a:r>
            <a:endParaRPr kumimoji="1" lang="en-US" altLang="zh-CN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76234E88-A35A-0644-897F-78AC722E0D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2019/4/22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05A5B4DD-9D0C-5E41-97FC-E6F7B88EB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7569710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929C7C3-8653-EA44-B56C-F46D8A77E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自己</a:t>
            </a:r>
            <a:r>
              <a:rPr kumimoji="1" lang="en-US" altLang="zh-CN" dirty="0"/>
              <a:t>build: </a:t>
            </a:r>
            <a:r>
              <a:rPr kumimoji="1" lang="en-US" altLang="zh-TW" dirty="0" err="1"/>
              <a:t>Dockerfile</a:t>
            </a:r>
            <a:r>
              <a:rPr kumimoji="1" lang="en-US" altLang="zh-TW" dirty="0"/>
              <a:t> Ubuntu16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F08C184-AC69-6743-9736-C813F559C8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kumimoji="1" lang="en-US" altLang="zh-TW" dirty="0"/>
              <a:t>FROM ubuntu:16.04</a:t>
            </a:r>
          </a:p>
          <a:p>
            <a:pPr marL="0" indent="0">
              <a:buNone/>
            </a:pPr>
            <a:r>
              <a:rPr kumimoji="1" lang="en-US" altLang="zh-TW" dirty="0"/>
              <a:t>LABEL version="0.1"</a:t>
            </a:r>
          </a:p>
          <a:p>
            <a:pPr marL="0" indent="0">
              <a:buNone/>
            </a:pPr>
            <a:r>
              <a:rPr kumimoji="1" lang="en-US" altLang="zh-TW" dirty="0"/>
              <a:t>ENV USERIS='</a:t>
            </a:r>
            <a:r>
              <a:rPr kumimoji="1" lang="en-US" altLang="zh-TW" dirty="0" err="1"/>
              <a:t>yuweichou</a:t>
            </a:r>
            <a:r>
              <a:rPr kumimoji="1" lang="en-US" altLang="zh-TW" dirty="0"/>
              <a:t>'</a:t>
            </a:r>
          </a:p>
          <a:p>
            <a:pPr marL="0" indent="0">
              <a:buNone/>
            </a:pPr>
            <a:r>
              <a:rPr kumimoji="1" lang="en-US" altLang="zh-TW" dirty="0"/>
              <a:t>COPY file /</a:t>
            </a:r>
          </a:p>
          <a:p>
            <a:pPr marL="0" indent="0">
              <a:buNone/>
            </a:pPr>
            <a:r>
              <a:rPr kumimoji="1" lang="en-US" altLang="zh-TW" dirty="0"/>
              <a:t>RUN ["/bin/bash", "-c", ”apt update"]</a:t>
            </a:r>
          </a:p>
          <a:p>
            <a:pPr marL="0" indent="0">
              <a:buNone/>
            </a:pPr>
            <a:r>
              <a:rPr kumimoji="1" lang="en-US" altLang="zh-TW" dirty="0"/>
              <a:t>RUN ["/bin/bash", "-c", ”apt install 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"]</a:t>
            </a:r>
          </a:p>
          <a:p>
            <a:pPr marL="0" indent="0">
              <a:buNone/>
            </a:pPr>
            <a:r>
              <a:rPr lang="en-US" altLang="zh-TW" dirty="0"/>
              <a:t>ENTRYPOINT</a:t>
            </a:r>
            <a:r>
              <a:rPr kumimoji="1" lang="en-US" altLang="zh-TW" dirty="0"/>
              <a:t> ["/bin/bash", "-c", "echo </a:t>
            </a:r>
            <a:r>
              <a:rPr kumimoji="1" lang="en-US" altLang="zh-TW" dirty="0" err="1"/>
              <a:t>hellow</a:t>
            </a:r>
            <a:r>
              <a:rPr kumimoji="1" lang="en-US" altLang="zh-TW" dirty="0"/>
              <a:t> &gt;&gt; </a:t>
            </a:r>
            <a:r>
              <a:rPr kumimoji="1" lang="en-US" altLang="zh-TW" dirty="0" err="1"/>
              <a:t>hellow.txt</a:t>
            </a:r>
            <a:r>
              <a:rPr kumimoji="1" lang="en-US" altLang="zh-TW" dirty="0"/>
              <a:t>"]</a:t>
            </a:r>
          </a:p>
          <a:p>
            <a:pPr marL="0" indent="0">
              <a:buNone/>
            </a:pPr>
            <a:r>
              <a:rPr kumimoji="1" lang="en-US" altLang="zh-TW" dirty="0"/>
              <a:t>CMD ["/bin/bash", "-c", "echo $USERIS &gt; </a:t>
            </a:r>
            <a:r>
              <a:rPr kumimoji="1" lang="en-US" altLang="zh-TW" dirty="0" err="1"/>
              <a:t>hellow.txt</a:t>
            </a:r>
            <a:r>
              <a:rPr kumimoji="1" lang="en-US" altLang="zh-TW" dirty="0"/>
              <a:t>"]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6AAA29D1-91B0-9D40-95AB-F13EA38257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C795D-0681-A944-AD9D-1E0077AE037C}" type="datetime1">
              <a:rPr kumimoji="1" lang="zh-TW" altLang="en-US" smtClean="0"/>
              <a:t>2019/4/22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BBEC9862-16D6-9F4C-B689-636DBB0ACD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87023735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53F020B-0072-BC47-BE94-5C5B54F45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– autoscaling -1</a:t>
            </a:r>
            <a:endParaRPr kumimoji="1"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75174AE6-EA2C-BF44-989D-0866AA8988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 err="1"/>
              <a:t>kubectl</a:t>
            </a:r>
            <a:r>
              <a:rPr lang="en-US" altLang="zh-TW" dirty="0"/>
              <a:t> run </a:t>
            </a:r>
            <a:r>
              <a:rPr lang="en-US" altLang="zh-TW" dirty="0" err="1"/>
              <a:t>php</a:t>
            </a:r>
            <a:r>
              <a:rPr lang="en-US" altLang="zh-TW" dirty="0"/>
              <a:t>-apache --image=k8s.gcr.io/</a:t>
            </a:r>
            <a:r>
              <a:rPr lang="en-US" altLang="zh-TW" dirty="0" err="1"/>
              <a:t>hpa</a:t>
            </a:r>
            <a:r>
              <a:rPr lang="en-US" altLang="zh-TW" dirty="0"/>
              <a:t>-example --requests=</a:t>
            </a:r>
            <a:r>
              <a:rPr lang="en-US" altLang="zh-TW" dirty="0" err="1"/>
              <a:t>cpu</a:t>
            </a:r>
            <a:r>
              <a:rPr lang="en-US" altLang="zh-TW" dirty="0"/>
              <a:t>=200m --expose --port=80</a:t>
            </a:r>
          </a:p>
          <a:p>
            <a:pPr lvl="1"/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pPr lvl="1"/>
            <a:endParaRPr lang="en-US" altLang="zh-TW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09AABA25-BC94-CD44-8AD8-28F1A92E3C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7641" y="3930336"/>
            <a:ext cx="5761661" cy="2718610"/>
          </a:xfrm>
          <a:prstGeom prst="rect">
            <a:avLst/>
          </a:prstGeo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87DC1F15-5D87-FA4A-A72B-35C8CE3075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4837B-3C9A-364A-B083-72CDD023E106}" type="datetime1">
              <a:rPr kumimoji="1" lang="zh-TW" altLang="en-US" smtClean="0"/>
              <a:t>2019/4/22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4150BCBB-C713-7748-AD83-76FC0D2AC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43061816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62D8B0A-A699-D646-B3C5-ACBABD97A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– autoscaling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F90A014-230F-8E42-A8A3-4A62612BAD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/>
              <a:t>kubectl</a:t>
            </a:r>
            <a:r>
              <a:rPr lang="en-US" altLang="zh-TW" dirty="0"/>
              <a:t> </a:t>
            </a:r>
            <a:r>
              <a:rPr lang="en-US" altLang="zh-TW" dirty="0" err="1"/>
              <a:t>autoscale</a:t>
            </a:r>
            <a:r>
              <a:rPr lang="en-US" altLang="zh-TW" dirty="0"/>
              <a:t> deployment </a:t>
            </a:r>
            <a:r>
              <a:rPr lang="en-US" altLang="zh-TW" dirty="0" err="1"/>
              <a:t>php</a:t>
            </a:r>
            <a:r>
              <a:rPr lang="en-US" altLang="zh-TW" dirty="0"/>
              <a:t>-apache --</a:t>
            </a:r>
            <a:r>
              <a:rPr lang="en-US" altLang="zh-TW" dirty="0" err="1"/>
              <a:t>cpu</a:t>
            </a:r>
            <a:r>
              <a:rPr lang="en-US" altLang="zh-TW" dirty="0"/>
              <a:t>-percent=50 --min=1 --max=10</a:t>
            </a:r>
            <a:endParaRPr kumimoji="1" lang="en-US" altLang="zh-TW" dirty="0"/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</a:t>
            </a:r>
            <a:r>
              <a:rPr kumimoji="1" lang="en-US" altLang="zh-TW" dirty="0" err="1"/>
              <a:t>hpa</a:t>
            </a: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A63BBE19-88B2-C14D-A463-A7EA0889CE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2019/4/22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E7AF94D0-5CFA-7648-A0BF-1A4B0638D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141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18117F6B-6305-554A-99DD-2801D83783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312" y="4419149"/>
            <a:ext cx="9671703" cy="1036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267197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0B50C75-B48C-4640-BBB9-ADC3EEA56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– autoscaling -3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62641FC-CB62-2A4E-8885-1AF57C9260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開一個執行緒，壓</a:t>
            </a:r>
            <a:r>
              <a:rPr kumimoji="1" lang="en-US" altLang="zh-CN" dirty="0"/>
              <a:t>CPU</a:t>
            </a:r>
          </a:p>
          <a:p>
            <a:pPr lvl="1"/>
            <a:r>
              <a:rPr lang="en-US" altLang="zh-TW" dirty="0" err="1"/>
              <a:t>kubectl</a:t>
            </a:r>
            <a:r>
              <a:rPr lang="en-US" altLang="zh-TW" dirty="0"/>
              <a:t> run -</a:t>
            </a:r>
            <a:r>
              <a:rPr lang="en-US" altLang="zh-TW" dirty="0" err="1"/>
              <a:t>i</a:t>
            </a:r>
            <a:r>
              <a:rPr lang="en-US" altLang="zh-TW" dirty="0"/>
              <a:t> --</a:t>
            </a:r>
            <a:r>
              <a:rPr lang="en-US" altLang="zh-TW" dirty="0" err="1"/>
              <a:t>tty</a:t>
            </a:r>
            <a:r>
              <a:rPr lang="en-US" altLang="zh-TW" dirty="0"/>
              <a:t> load-generator --image=</a:t>
            </a:r>
            <a:r>
              <a:rPr lang="en-US" altLang="zh-TW" dirty="0" err="1"/>
              <a:t>busybox</a:t>
            </a:r>
            <a:r>
              <a:rPr lang="en-US" altLang="zh-TW" dirty="0"/>
              <a:t> /bin/</a:t>
            </a:r>
            <a:r>
              <a:rPr lang="en-US" altLang="zh-TW" dirty="0" err="1"/>
              <a:t>sh</a:t>
            </a:r>
            <a:endParaRPr lang="en-US" altLang="zh-TW" dirty="0"/>
          </a:p>
          <a:p>
            <a:pPr lvl="1"/>
            <a:r>
              <a:rPr lang="en-US" altLang="zh-TW" dirty="0"/>
              <a:t>while true; do </a:t>
            </a:r>
            <a:r>
              <a:rPr lang="en-US" altLang="zh-TW" dirty="0" err="1"/>
              <a:t>wget</a:t>
            </a:r>
            <a:r>
              <a:rPr lang="en-US" altLang="zh-TW" dirty="0"/>
              <a:t> -q -O- http://</a:t>
            </a:r>
            <a:r>
              <a:rPr lang="en-US" altLang="zh-TW" dirty="0" err="1"/>
              <a:t>php-apache.default.svc.cluster.local</a:t>
            </a:r>
            <a:r>
              <a:rPr lang="en-US" altLang="zh-TW" dirty="0"/>
              <a:t>; done</a:t>
            </a:r>
          </a:p>
          <a:p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676C2E3-5DE8-1349-BFF6-552FABA78B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5178" y="1252278"/>
            <a:ext cx="8526822" cy="764309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3A500403-B0CC-E64C-82AE-E1D706C21D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0155" y="4774614"/>
            <a:ext cx="4733636" cy="1893454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06FA5FD2-2338-144F-AA6E-1176C9142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BB17A-EED9-1146-94B0-25216F9E48A7}" type="datetime1">
              <a:rPr kumimoji="1" lang="zh-TW" altLang="en-US" smtClean="0"/>
              <a:t>2019/4/22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6A7BA72A-5780-9F48-B07E-8F805D9CA8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6315489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B289E5E-3C47-CA4F-98B4-70B1148B7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– autoscaling -4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BF93405-BB38-0C41-8254-E6A013BCB3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Delete</a:t>
            </a:r>
            <a:r>
              <a:rPr kumimoji="1" lang="zh-CN" altLang="en-US" dirty="0"/>
              <a:t>壓測工具的</a:t>
            </a:r>
            <a:r>
              <a:rPr kumimoji="1" lang="en-US" altLang="zh-CN" dirty="0"/>
              <a:t>pods</a:t>
            </a:r>
          </a:p>
          <a:p>
            <a:r>
              <a:rPr kumimoji="1" lang="en-US" altLang="zh-TW" dirty="0"/>
              <a:t>Pods</a:t>
            </a:r>
            <a:r>
              <a:rPr kumimoji="1" lang="zh-CN" altLang="en-US" dirty="0"/>
              <a:t>自動縮回</a:t>
            </a:r>
            <a:endParaRPr kumimoji="1" lang="en-US" altLang="zh-CN" dirty="0"/>
          </a:p>
          <a:p>
            <a:pPr lvl="1"/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8C34C24-E6C1-B047-93F1-994D46B1CA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71" y="3265133"/>
            <a:ext cx="6817591" cy="177105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041BD3BC-BD64-E847-A229-A6B9EB85EE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5971" y="5458664"/>
            <a:ext cx="8366245" cy="789734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75B0FF8E-B6BE-F140-A91F-D1DA2E0E4F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21CEA2-AC8F-C841-AE8E-B71C5C2AC2F3}" type="datetime1">
              <a:rPr kumimoji="1" lang="zh-TW" altLang="en-US" smtClean="0"/>
              <a:t>2019/4/22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DF99B360-B45D-CA48-AB04-108C7F334C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67632355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73FEF4E-C298-6D44-A74B-21471D008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</a:t>
            </a:r>
            <a:r>
              <a:rPr kumimoji="1" lang="zh-CN" altLang="en-US" dirty="0"/>
              <a:t>資源使用率</a:t>
            </a:r>
            <a:r>
              <a:rPr kumimoji="1" lang="en-US" altLang="zh-CN" dirty="0"/>
              <a:t>	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36C420E-DEC5-1140-BF28-1ACE063AAB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top nodes</a:t>
            </a:r>
          </a:p>
          <a:p>
            <a:endParaRPr kumimoji="1" lang="en-US" altLang="zh-TW" dirty="0"/>
          </a:p>
          <a:p>
            <a:pPr marL="0" indent="0">
              <a:buNone/>
            </a:pPr>
            <a:endParaRPr kumimoji="1" lang="en-US" altLang="zh-TW" dirty="0"/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top pods</a:t>
            </a:r>
          </a:p>
          <a:p>
            <a:endParaRPr kumimoji="1" lang="en-US" altLang="zh-TW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23A186B-BF25-ED4A-BECD-CB7047E0BF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0424" y="2822785"/>
            <a:ext cx="9420514" cy="1139004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2233FF1D-0104-2443-8EC9-5888684062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0424" y="4597595"/>
            <a:ext cx="9171132" cy="1650804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5A67E2FF-6E5D-4C46-A361-F8394DA9B9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BB338-C3AC-A54C-82AE-E4BDD4F2264A}" type="datetime1">
              <a:rPr kumimoji="1" lang="zh-TW" altLang="en-US" smtClean="0"/>
              <a:t>2019/4/22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4CF8EC4C-DA09-EE46-AFCE-B42E5B717F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51424407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F506A2BF-AEEA-9748-BE55-EF26D31F3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– cronjob -1</a:t>
            </a:r>
            <a:endParaRPr kumimoji="1" lang="zh-TW" altLang="en-US" dirty="0"/>
          </a:p>
        </p:txBody>
      </p:sp>
      <p:pic>
        <p:nvPicPr>
          <p:cNvPr id="12" name="內容版面配置區 11">
            <a:extLst>
              <a:ext uri="{FF2B5EF4-FFF2-40B4-BE49-F238E27FC236}">
                <a16:creationId xmlns:a16="http://schemas.microsoft.com/office/drawing/2014/main" id="{50EAE8CE-7202-3840-BBBE-22DB222B94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16840" y="1853248"/>
            <a:ext cx="5874327" cy="4376017"/>
          </a:xfrm>
        </p:spPr>
      </p:pic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A7782F73-F189-9A4B-9A04-E5134E9502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8080E-489C-8145-9CFC-35EA4F88BEB3}" type="datetime1">
              <a:rPr kumimoji="1" lang="zh-TW" altLang="en-US" smtClean="0"/>
              <a:t>2019/4/22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C57A260E-106D-5140-8C02-C5B766E0F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145</a:t>
            </a:fld>
            <a:endParaRPr kumimoji="1" lang="zh-TW" altLang="en-US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00914F88-9CF1-F042-9480-A58A23D55376}"/>
              </a:ext>
            </a:extLst>
          </p:cNvPr>
          <p:cNvSpPr txBox="1"/>
          <p:nvPr/>
        </p:nvSpPr>
        <p:spPr>
          <a:xfrm>
            <a:off x="2745034" y="1155413"/>
            <a:ext cx="52068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b="1" u="sng" dirty="0">
                <a:hlinkClick r:id="rId3"/>
              </a:rPr>
              <a:t>k8s</a:t>
            </a:r>
            <a:r>
              <a:rPr lang="en-US" altLang="zh-TW" sz="3200" dirty="0"/>
              <a:t>/</a:t>
            </a:r>
            <a:r>
              <a:rPr lang="en-US" altLang="zh-TW" sz="3200" dirty="0">
                <a:hlinkClick r:id="rId4"/>
              </a:rPr>
              <a:t>cronjob</a:t>
            </a:r>
            <a:r>
              <a:rPr lang="en-US" altLang="zh-TW" sz="3200" dirty="0"/>
              <a:t>/</a:t>
            </a:r>
            <a:r>
              <a:rPr lang="en-US" altLang="zh-TW" sz="3200" b="1" dirty="0" err="1"/>
              <a:t>cronjob.yaml</a:t>
            </a:r>
            <a:endParaRPr kumimoji="1"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668389495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702BD00-7A8F-9041-99C2-12FB92193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– cronjob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6BE4F49-B48C-BD43-B6CF-C9C88A9D96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cronjob</a:t>
            </a:r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job</a:t>
            </a:r>
          </a:p>
          <a:p>
            <a:endParaRPr kumimoji="1" lang="en-US" altLang="zh-TW" dirty="0"/>
          </a:p>
          <a:p>
            <a:pPr marL="0" indent="0">
              <a:buNone/>
            </a:pPr>
            <a:endParaRPr kumimoji="1" lang="en-US" altLang="zh-TW" dirty="0"/>
          </a:p>
          <a:p>
            <a:pPr lvl="1"/>
            <a:endParaRPr kumimoji="1" lang="en-US" altLang="zh-TW" dirty="0"/>
          </a:p>
          <a:p>
            <a:pPr marL="0" indent="0">
              <a:buNone/>
            </a:pPr>
            <a:r>
              <a:rPr kumimoji="1" lang="en-US" altLang="zh-TW" dirty="0"/>
              <a:t>	</a:t>
            </a:r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FAA5C71-91CF-2B4B-9158-C639140E05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0904" y="2438399"/>
            <a:ext cx="7677493" cy="878237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83D1BFD8-FD39-514D-8126-824ED0F63E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2417" y="4330071"/>
            <a:ext cx="7797389" cy="1528288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571000BF-F044-A14F-8443-2C5AFF5313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15D27-9E74-324E-B311-8D4C116E0D78}" type="datetime1">
              <a:rPr kumimoji="1" lang="zh-TW" altLang="en-US" smtClean="0"/>
              <a:t>2019/4/22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3DBFE779-F58C-B949-9385-3C5D16D205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13128844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971C68E-A9ED-A94D-8561-2DA6AB336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– cronjob -3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2592A10-22B8-D34E-8D29-3923AE2CB7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定時建立</a:t>
            </a:r>
            <a:r>
              <a:rPr lang="en-US" altLang="zh-CN" dirty="0"/>
              <a:t>job</a:t>
            </a:r>
            <a:r>
              <a:rPr lang="zh-CN" altLang="en-US" dirty="0"/>
              <a:t>與</a:t>
            </a:r>
            <a:r>
              <a:rPr lang="en-US" altLang="zh-CN" dirty="0"/>
              <a:t>pod</a:t>
            </a:r>
          </a:p>
          <a:p>
            <a:pPr lvl="1"/>
            <a:endParaRPr lang="en-US" altLang="zh-CN" dirty="0"/>
          </a:p>
          <a:p>
            <a:pPr marL="0" indent="0">
              <a:buNone/>
            </a:pP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 err="1"/>
              <a:t>kubectl</a:t>
            </a:r>
            <a:r>
              <a:rPr lang="en-US" altLang="zh-TW" dirty="0"/>
              <a:t> delete cronjob hello</a:t>
            </a:r>
          </a:p>
          <a:p>
            <a:endParaRPr lang="en-US" altLang="zh-TW" dirty="0"/>
          </a:p>
          <a:p>
            <a:endParaRPr lang="en-US" altLang="zh-TW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CCE7E4B-9E7B-D242-9891-BC3C0BF2E4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625" y="5076074"/>
            <a:ext cx="10768467" cy="751289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94D54945-AF63-1E4D-8597-DCFE5A8BAD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1592" y="1071210"/>
            <a:ext cx="7310408" cy="3341556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15835CFB-564B-D94A-82A8-2545CA20A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B3CDD-D19F-DB45-B68C-E998F51E4931}" type="datetime1">
              <a:rPr kumimoji="1" lang="zh-TW" altLang="en-US" smtClean="0"/>
              <a:t>2019/4/22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E6BCD0E3-5884-AF4E-B42E-ED4558D48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54610287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A2CCE67-4DE4-014C-9074-3A2A6B856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Secrets</a:t>
            </a:r>
            <a:r>
              <a:rPr kumimoji="1" lang="zh-Hant" altLang="en-US" dirty="0"/>
              <a:t> </a:t>
            </a:r>
            <a:r>
              <a:rPr kumimoji="1" lang="zh-TW" altLang="en-US" dirty="0"/>
              <a:t>編碼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8E12C4E-F8FE-7F43-8C58-834B828DEB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$ echo -n "root" | base64 cm9vdA== </a:t>
            </a:r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$ echo -n "</a:t>
            </a:r>
            <a:r>
              <a:rPr lang="en-US" altLang="zh-TW" dirty="0" err="1"/>
              <a:t>rootpass</a:t>
            </a:r>
            <a:r>
              <a:rPr lang="en-US" altLang="zh-TW" dirty="0"/>
              <a:t>" | base64 cm9vdHBhc3M=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4BD000AF-A198-EA41-B795-C663BC104A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2019/4/22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F5621AC5-8D2C-F847-9FC9-E9E602784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148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A48290C9-696F-C748-9E1F-6FECBF3631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672" y="2812188"/>
            <a:ext cx="9177569" cy="767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117476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56B39C4-5EF0-AE45-B66B-AF250B924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Secrets Volume	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BB6EDD1-8A0B-6645-97CB-8970AA9A31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secretes</a:t>
            </a:r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D8E4D69D-D4B0-4F40-9B12-A1ACB6F9D5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2019/4/22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16FFE14B-8DE4-C24A-A3EC-733864950B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149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CFECE5E4-A625-3E45-BCF5-0AAFB1CEF3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312" y="2941320"/>
            <a:ext cx="8636000" cy="96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2291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0157972-A588-F049-932D-04D49713F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Python Flask API </a:t>
            </a:r>
            <a:r>
              <a:rPr kumimoji="1" lang="en-US" altLang="zh-TW" dirty="0" err="1"/>
              <a:t>Dockerfile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CF2BD90-AEED-B746-998C-1D2E024991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/>
              <a:t>FROM python:2.7 </a:t>
            </a:r>
          </a:p>
          <a:p>
            <a:pPr marL="0" indent="0">
              <a:buNone/>
            </a:pPr>
            <a:r>
              <a:rPr lang="en-US" altLang="zh-TW" dirty="0"/>
              <a:t>LABEL version="0.1" </a:t>
            </a:r>
          </a:p>
          <a:p>
            <a:pPr marL="0" indent="0">
              <a:buNone/>
            </a:pPr>
            <a:r>
              <a:rPr lang="en-US" altLang="zh-TW" dirty="0"/>
              <a:t>WORKDIR /</a:t>
            </a:r>
            <a:r>
              <a:rPr lang="en-US" altLang="zh-TW" dirty="0" err="1"/>
              <a:t>usr</a:t>
            </a:r>
            <a:r>
              <a:rPr lang="en-US" altLang="zh-TW" dirty="0"/>
              <a:t>/</a:t>
            </a:r>
            <a:r>
              <a:rPr lang="en-US" altLang="zh-TW" dirty="0" err="1"/>
              <a:t>src</a:t>
            </a:r>
            <a:r>
              <a:rPr lang="en-US" altLang="zh-TW" dirty="0"/>
              <a:t>/app </a:t>
            </a:r>
          </a:p>
          <a:p>
            <a:pPr marL="0" indent="0">
              <a:buNone/>
            </a:pPr>
            <a:r>
              <a:rPr lang="en-US" altLang="zh-TW" dirty="0"/>
              <a:t>COPY . /</a:t>
            </a:r>
            <a:r>
              <a:rPr lang="en-US" altLang="zh-TW" dirty="0" err="1"/>
              <a:t>usr</a:t>
            </a:r>
            <a:r>
              <a:rPr lang="en-US" altLang="zh-TW" dirty="0"/>
              <a:t>/</a:t>
            </a:r>
            <a:r>
              <a:rPr lang="en-US" altLang="zh-TW" dirty="0" err="1"/>
              <a:t>src</a:t>
            </a:r>
            <a:r>
              <a:rPr lang="en-US" altLang="zh-TW" dirty="0"/>
              <a:t>/app/ </a:t>
            </a:r>
          </a:p>
          <a:p>
            <a:pPr marL="0" indent="0">
              <a:buNone/>
            </a:pPr>
            <a:r>
              <a:rPr lang="en-US" altLang="zh-TW" dirty="0"/>
              <a:t>RUN pip install --no-cache-</a:t>
            </a:r>
            <a:r>
              <a:rPr lang="en-US" altLang="zh-TW" dirty="0" err="1"/>
              <a:t>dir</a:t>
            </a:r>
            <a:r>
              <a:rPr lang="en-US" altLang="zh-TW" dirty="0"/>
              <a:t> -r /</a:t>
            </a:r>
            <a:r>
              <a:rPr lang="en-US" altLang="zh-TW" dirty="0" err="1"/>
              <a:t>usr</a:t>
            </a:r>
            <a:r>
              <a:rPr lang="en-US" altLang="zh-TW" dirty="0"/>
              <a:t>/</a:t>
            </a:r>
            <a:r>
              <a:rPr lang="en-US" altLang="zh-TW" dirty="0" err="1"/>
              <a:t>src</a:t>
            </a:r>
            <a:r>
              <a:rPr lang="en-US" altLang="zh-TW" dirty="0"/>
              <a:t>/app/</a:t>
            </a:r>
            <a:r>
              <a:rPr lang="en-US" altLang="zh-TW" dirty="0" err="1"/>
              <a:t>requirements.txt</a:t>
            </a:r>
            <a:r>
              <a:rPr lang="en-US" altLang="zh-TW" dirty="0"/>
              <a:t> </a:t>
            </a:r>
          </a:p>
          <a:p>
            <a:pPr marL="0" indent="0">
              <a:buNone/>
            </a:pPr>
            <a:r>
              <a:rPr lang="en-US" altLang="zh-TW" dirty="0"/>
              <a:t>CMD [ "python", "</a:t>
            </a:r>
            <a:r>
              <a:rPr lang="en-US" altLang="zh-TW" dirty="0" err="1"/>
              <a:t>api.py</a:t>
            </a:r>
            <a:r>
              <a:rPr lang="en-US" altLang="zh-TW" dirty="0"/>
              <a:t>"]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84F3231-70E6-B84A-86E1-CE35F70C00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2019/4/22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2AC7AF9-E633-B04D-A44C-5652BFE42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174500038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4920023-C093-FB44-8634-721EF8995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Build Secrets Volume	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1251771-5DD9-0646-9CF2-5F7F181A36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K8s/secret/demo-</a:t>
            </a:r>
            <a:r>
              <a:rPr kumimoji="1" lang="en-US" altLang="zh-TW" dirty="0" err="1"/>
              <a:t>secret.yaml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8C0700B8-B527-EE47-9113-3268484759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2019/4/22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A617099B-74E7-1A49-BD8B-CFAE6FC41E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150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F403F094-6649-BD42-BBCD-A5902E039E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5090" y="3330909"/>
            <a:ext cx="6769100" cy="232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672658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0CFF813-01FC-A94E-970A-E16118916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Secrets Volume	: </a:t>
            </a:r>
            <a:r>
              <a:rPr kumimoji="1" lang="zh-CN" altLang="en-US" dirty="0"/>
              <a:t>當</a:t>
            </a:r>
            <a:r>
              <a:rPr kumimoji="1" lang="en-US" altLang="zh-CN" dirty="0"/>
              <a:t>Pod </a:t>
            </a:r>
            <a:r>
              <a:rPr kumimoji="1" lang="zh-CN" altLang="en-US" dirty="0"/>
              <a:t>環境變數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04ACBAE-CE02-FE4C-92F5-8CC002187A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K8s/pods/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-secret-</a:t>
            </a:r>
            <a:r>
              <a:rPr kumimoji="1" lang="en-US" altLang="zh-TW" dirty="0" err="1"/>
              <a:t>env.yaml</a:t>
            </a: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7ED18BF7-17F1-B040-BF67-6ABDF65567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2019/4/22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2A261710-6C04-AA4C-BF6B-469437211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151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45407DBA-B632-9042-B8E7-1543D2E859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1362" y="1411814"/>
            <a:ext cx="3407357" cy="5446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127848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4BF1820-2337-124E-8DDD-C898A1254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Secrets Volume	: Pods </a:t>
            </a:r>
            <a:r>
              <a:rPr kumimoji="1" lang="en-US" altLang="zh-TW" dirty="0" err="1"/>
              <a:t>env</a:t>
            </a:r>
            <a:r>
              <a:rPr kumimoji="1" lang="zh-Hant" altLang="en-US" dirty="0"/>
              <a:t> 描述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7B6E80EF-6A41-4A4E-A630-16271150A6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31942" y="2052638"/>
            <a:ext cx="6089891" cy="4195762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01957D3B-BE84-954F-86AF-C6566E3582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C8727-B726-5C4A-BFDD-E692E02EFAF9}" type="datetime1">
              <a:rPr kumimoji="1" lang="zh-TW" altLang="en-US" smtClean="0"/>
              <a:t>2019/4/22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0E1FECC7-DB16-554E-97AC-1B6826110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70132812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F1E34C5-F5FF-E347-908B-DCBB2D853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Secrets Volume	: Pods show </a:t>
            </a:r>
            <a:r>
              <a:rPr kumimoji="1" lang="en-US" altLang="zh-TW" dirty="0" err="1"/>
              <a:t>env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D57981D4-A227-8A48-AA88-769E84F046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313" y="3498123"/>
            <a:ext cx="8947150" cy="1304792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097A1DD2-B05B-684B-8D2C-2B5692E487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2019/4/22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AEB738CC-819F-8943-8168-A17C9DAC1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60365014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FBBE138-5E96-1042-8237-1B82DB98E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Secrets Volume	: mount secret volume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94D9539A-4305-7848-BDFA-78CFAB0610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16649" y="2052638"/>
            <a:ext cx="3520478" cy="4195762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6692262C-1701-F14B-B6A1-70EC63E947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2019/4/22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98633712-886A-EF42-AC98-F1D76B23B3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290899652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AF42771-84DB-364D-A832-676B43043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Secrets Volume	: check pod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3F0AA1BF-787B-8943-B154-A62553E169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313" y="2690205"/>
            <a:ext cx="8947150" cy="2920628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C55EA266-8F69-CF4B-88CA-A1E5EB2649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2019/4/22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02EA4F36-56CF-C34A-B10D-58912D707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155</a:t>
            </a:fld>
            <a:endParaRPr kumimoji="1"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57F9A358-8563-FF4D-ACA4-B1428AD41525}"/>
              </a:ext>
            </a:extLst>
          </p:cNvPr>
          <p:cNvSpPr txBox="1"/>
          <p:nvPr/>
        </p:nvSpPr>
        <p:spPr>
          <a:xfrm>
            <a:off x="1642392" y="1686951"/>
            <a:ext cx="84080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200" dirty="0" err="1"/>
              <a:t>kubectl</a:t>
            </a:r>
            <a:r>
              <a:rPr kumimoji="1" lang="en-US" altLang="zh-TW" sz="3200" dirty="0"/>
              <a:t> describe pods </a:t>
            </a:r>
            <a:r>
              <a:rPr kumimoji="1" lang="en-US" altLang="zh-TW" sz="3200" dirty="0" err="1"/>
              <a:t>nginx</a:t>
            </a:r>
            <a:r>
              <a:rPr kumimoji="1" lang="en-US" altLang="zh-TW" sz="3200" dirty="0"/>
              <a:t>-pod-</a:t>
            </a:r>
            <a:r>
              <a:rPr kumimoji="1" lang="en-US" altLang="zh-TW" sz="3200" dirty="0" err="1"/>
              <a:t>gcp</a:t>
            </a:r>
            <a:r>
              <a:rPr kumimoji="1" lang="en-US" altLang="zh-TW" sz="3200" dirty="0"/>
              <a:t>-volume</a:t>
            </a:r>
            <a:endParaRPr kumimoji="1"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63010729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6F302BA-F40D-A246-8144-D882DDCDD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Secrets Volume	: check pod 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4AE3A54C-713E-0348-876F-F65DFA7E06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313" y="2696171"/>
            <a:ext cx="8947150" cy="2908696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0CFC0B85-9579-E747-972E-8203392A44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2019/4/22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7E118C47-AB8A-4C4A-8AA3-1DF75D5F8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53167526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5FB364C-C03F-D341-A02C-921BFAB58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Service Account –</a:t>
            </a:r>
            <a:r>
              <a:rPr lang="zh-TW" altLang="en-US" dirty="0"/>
              <a:t> 管理資源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10EE73E-6E88-2741-AB79-38A426106D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有別於使用者帳戶</a:t>
            </a:r>
            <a:endParaRPr kumimoji="1" lang="en-US" altLang="zh-TW" dirty="0"/>
          </a:p>
          <a:p>
            <a:r>
              <a:rPr kumimoji="1" lang="zh-TW" altLang="en-US" dirty="0"/>
              <a:t>可使用</a:t>
            </a:r>
            <a:r>
              <a:rPr lang="en-US" altLang="zh-TW" dirty="0"/>
              <a:t>namespace</a:t>
            </a:r>
            <a:r>
              <a:rPr lang="zh-CN" altLang="en-US" dirty="0"/>
              <a:t>區隔資源</a:t>
            </a:r>
            <a:endParaRPr lang="en-US" altLang="zh-CN" dirty="0"/>
          </a:p>
          <a:p>
            <a:r>
              <a:rPr kumimoji="1" lang="zh-TW" altLang="en-US" dirty="0"/>
              <a:t>預設無</a:t>
            </a:r>
            <a:r>
              <a:rPr lang="en-US" altLang="zh-TW" dirty="0" err="1"/>
              <a:t>ServiceAccount</a:t>
            </a:r>
            <a:r>
              <a:rPr lang="zh-CN" altLang="en-US" dirty="0"/>
              <a:t>設定，設</a:t>
            </a:r>
            <a:r>
              <a:rPr lang="en-US" altLang="zh-TW" dirty="0" err="1"/>
              <a:t>ServiceAccount</a:t>
            </a:r>
            <a:r>
              <a:rPr lang="zh-CN" altLang="en-US" dirty="0"/>
              <a:t>為</a:t>
            </a:r>
            <a:r>
              <a:rPr lang="en-US" altLang="zh-CN" dirty="0"/>
              <a:t>default</a:t>
            </a:r>
          </a:p>
          <a:p>
            <a:endParaRPr lang="en-US" altLang="zh-CN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41AF6B1-EE74-2846-874E-833D5E3386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2019/4/22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564F72E-38F0-3843-814A-E4E3C5956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157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248DE7DB-876B-8947-BBCA-7C2B61FDBA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5012" y="3917207"/>
            <a:ext cx="6376987" cy="2940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37745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0505455-1426-744F-A94A-4BE4BE280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EBEBEB"/>
                </a:solidFill>
              </a:rPr>
              <a:t>Pod Security Policies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152EF97-D84A-E74E-96B4-FE92B5A181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要啟用</a:t>
            </a:r>
            <a:r>
              <a:rPr lang="en-US" altLang="zh-TW" dirty="0" err="1">
                <a:solidFill>
                  <a:srgbClr val="EBEBEB"/>
                </a:solidFill>
              </a:rPr>
              <a:t>PodSecurityPolicies</a:t>
            </a:r>
            <a:endParaRPr lang="en-US" altLang="zh-TW" dirty="0">
              <a:solidFill>
                <a:srgbClr val="EBEBEB"/>
              </a:solidFill>
            </a:endParaRPr>
          </a:p>
          <a:p>
            <a:r>
              <a:rPr kumimoji="1" lang="zh-CN" altLang="en-US" dirty="0">
                <a:solidFill>
                  <a:srgbClr val="EBEBEB"/>
                </a:solidFill>
              </a:rPr>
              <a:t>自定義</a:t>
            </a:r>
            <a:endParaRPr kumimoji="1" lang="en-US" altLang="zh-CN" dirty="0">
              <a:solidFill>
                <a:srgbClr val="EBEBEB"/>
              </a:solidFill>
            </a:endParaRPr>
          </a:p>
          <a:p>
            <a:pPr lvl="1"/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D442B10-591C-C047-A838-B044E0A7E1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2019/4/22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A0C244F-9189-614B-A28E-A9E9020C6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158</a:t>
            </a:fld>
            <a:endParaRPr kumimoji="1" lang="zh-TW" altLang="en-US"/>
          </a:p>
        </p:txBody>
      </p:sp>
      <p:pic>
        <p:nvPicPr>
          <p:cNvPr id="7" name="圖片 6" descr="一張含有 文字 的圖片&#10;&#10;自動產生的描述">
            <a:extLst>
              <a:ext uri="{FF2B5EF4-FFF2-40B4-BE49-F238E27FC236}">
                <a16:creationId xmlns:a16="http://schemas.microsoft.com/office/drawing/2014/main" id="{152B63A0-E726-3749-8C67-410AF70389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2761" y="2822456"/>
            <a:ext cx="3403194" cy="4035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729830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3F25F83-0F9E-A24D-ADED-DD851AE1D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附錄</a:t>
            </a:r>
            <a:r>
              <a:rPr kumimoji="1" lang="en-US" altLang="zh-TW" dirty="0"/>
              <a:t>A: window login to cloud VM by putty – </a:t>
            </a:r>
            <a:r>
              <a:rPr kumimoji="1" lang="zh-CN" altLang="en-US" dirty="0"/>
              <a:t>下載</a:t>
            </a:r>
            <a:r>
              <a:rPr kumimoji="1" lang="en-US" altLang="zh-CN" dirty="0"/>
              <a:t>Putty</a:t>
            </a:r>
            <a:r>
              <a:rPr kumimoji="1" lang="zh-Hant" altLang="en-US" dirty="0"/>
              <a:t> ，填入</a:t>
            </a:r>
            <a:r>
              <a:rPr kumimoji="1" lang="en-US" altLang="zh-Hant" dirty="0" err="1"/>
              <a:t>id@ip</a:t>
            </a:r>
            <a:endParaRPr kumimoji="1" lang="zh-TW" altLang="en-US" dirty="0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75EA858C-3E99-384A-941F-5BBFA11826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79007" y="2052638"/>
            <a:ext cx="4195762" cy="4195762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638C6DEA-19A6-9344-8A08-281FD4E6C5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2019/4/22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6E1B9F03-5220-EE42-905B-1F8CE0D06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20655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ED13277-DEAD-4C48-BF47-0E2A0B00A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9ECE29D-5839-A643-8B26-83CAC828B2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FROM</a:t>
            </a:r>
          </a:p>
          <a:p>
            <a:pPr lvl="1"/>
            <a:r>
              <a:rPr lang="en-US" altLang="zh-TW" dirty="0"/>
              <a:t>FROM </a:t>
            </a:r>
            <a:r>
              <a:rPr lang="en-US" altLang="zh-TW" dirty="0" err="1"/>
              <a:t>images:tag</a:t>
            </a:r>
            <a:endParaRPr lang="en-US" altLang="zh-TW" dirty="0"/>
          </a:p>
          <a:p>
            <a:r>
              <a:rPr lang="en-US" altLang="zh-TW" dirty="0"/>
              <a:t>ENV</a:t>
            </a:r>
          </a:p>
          <a:p>
            <a:pPr lvl="1"/>
            <a:r>
              <a:rPr lang="zh-TW" altLang="en-US" dirty="0"/>
              <a:t>設定環境變數參數</a:t>
            </a:r>
          </a:p>
          <a:p>
            <a:pPr lvl="1"/>
            <a:r>
              <a:rPr lang="en-US" altLang="zh-TW" dirty="0"/>
              <a:t>ENV &lt;key&gt;=&lt;value&gt;</a:t>
            </a:r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9657F177-B8BD-3849-B2BC-28567D7FEE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2019/4/22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A67BE0E3-7420-C74B-8C6D-BC51B8249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68393617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1829F1D-323B-8A4B-A5CB-30DF76010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附錄</a:t>
            </a:r>
            <a:r>
              <a:rPr kumimoji="1" lang="en-US" altLang="zh-TW" dirty="0"/>
              <a:t>A: window login to cloud VM by putty – </a:t>
            </a:r>
            <a:r>
              <a:rPr kumimoji="1" lang="zh-CN" altLang="en-US" dirty="0"/>
              <a:t>左邊</a:t>
            </a:r>
            <a:r>
              <a:rPr kumimoji="1" lang="en-US" altLang="zh-CN" dirty="0" err="1"/>
              <a:t>Connectopn</a:t>
            </a:r>
            <a:r>
              <a:rPr kumimoji="1" lang="en-US" altLang="zh-CN" dirty="0"/>
              <a:t>/SSH/</a:t>
            </a:r>
            <a:r>
              <a:rPr kumimoji="1" lang="en-US" altLang="zh-CN" dirty="0" err="1"/>
              <a:t>Auth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13A4EA2C-B6A8-2347-8FF1-EA75F5C14D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79007" y="2052638"/>
            <a:ext cx="4195762" cy="4195762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2ECFF6A8-7CF9-1E4F-8841-063947EB51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2019/4/22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0718BB21-09C5-E54B-942F-535063E91B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87357027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765924A-EF90-7D42-9DF2-1FBD496FF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附錄</a:t>
            </a:r>
            <a:r>
              <a:rPr kumimoji="1" lang="en-US" altLang="zh-TW" dirty="0"/>
              <a:t>A: window login to cloud VM by putty – </a:t>
            </a:r>
            <a:r>
              <a:rPr kumimoji="1" lang="zh-CN" altLang="en-US" dirty="0"/>
              <a:t>選擇</a:t>
            </a:r>
            <a:r>
              <a:rPr kumimoji="1" lang="en-US" altLang="zh-CN" dirty="0"/>
              <a:t>Private key file </a:t>
            </a:r>
            <a:r>
              <a:rPr kumimoji="1" lang="en-US" altLang="zh-CN" dirty="0" err="1"/>
              <a:t>auth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662F9D3E-D800-7D4A-9ACA-BCA88AA02A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79007" y="2052638"/>
            <a:ext cx="4195762" cy="4195762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2392EE3D-60AB-6B42-A331-F933A7552F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2019/4/22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2FE5FB83-F40D-3542-B108-B9B252E7C4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202922430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AAEAEF0-80D9-3B43-9B97-A389961CA8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附錄</a:t>
            </a:r>
            <a:r>
              <a:rPr kumimoji="1" lang="en-US" altLang="zh-TW" dirty="0"/>
              <a:t>A: window login to cloud VM by putty – </a:t>
            </a:r>
            <a:r>
              <a:rPr kumimoji="1" lang="zh-CN" altLang="en-US" dirty="0"/>
              <a:t>選擇</a:t>
            </a:r>
            <a:r>
              <a:rPr kumimoji="1" lang="en-US" altLang="zh-CN" dirty="0"/>
              <a:t>k8s.ppk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6806627E-8695-134F-A496-6CC9A7ABCC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99412" y="2052638"/>
            <a:ext cx="5554952" cy="4195762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956C960B-EA13-DB4E-86E0-27C106479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2019/4/22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044EB874-52F8-B742-AB9B-0B15647806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1039958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A6A7E24-594C-C441-8D2B-E4393B516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附錄</a:t>
            </a:r>
            <a:r>
              <a:rPr kumimoji="1" lang="en-US" altLang="zh-TW" dirty="0"/>
              <a:t>A: window login to cloud VM by putty – </a:t>
            </a:r>
            <a:r>
              <a:rPr kumimoji="1" lang="zh-CN" altLang="en-US" dirty="0"/>
              <a:t>即可登入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143DD53B-C99A-9544-9FB8-A93ACB2DF8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33638" y="2321719"/>
            <a:ext cx="6286500" cy="3657600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7126EAB2-981B-BA4E-9969-13A34D1B7E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2019/4/22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B5379B44-2BED-F446-9EED-90BC3A4923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222263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8DAA7CD-48CE-2B4D-91B2-F242E410D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2BF037A-6842-EE49-9848-8F96D87E7F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WORKDIR</a:t>
            </a:r>
          </a:p>
          <a:p>
            <a:pPr lvl="1"/>
            <a:r>
              <a:rPr lang="zh-TW" altLang="en-US" dirty="0"/>
              <a:t>建立資料夾，並設定預設資料夾</a:t>
            </a:r>
          </a:p>
          <a:p>
            <a:pPr lvl="1"/>
            <a:r>
              <a:rPr lang="en-US" altLang="zh-TW" dirty="0"/>
              <a:t>WORKDIR /app</a:t>
            </a:r>
          </a:p>
          <a:p>
            <a:pPr lvl="1"/>
            <a:endParaRPr lang="en-US" altLang="zh-TW" dirty="0"/>
          </a:p>
          <a:p>
            <a:pPr marL="0" indent="0">
              <a:buNone/>
            </a:pP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9E61033C-2EAD-DF42-896C-CB61B1D495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23D6B-7B4C-FB43-B244-4BC25EE61BD0}" type="datetime1">
              <a:rPr kumimoji="1" lang="zh-TW" altLang="en-US" smtClean="0"/>
              <a:t>2019/4/22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68F112C4-541A-9B43-9AE5-E53ED8EBB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102531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54E8D00-23AE-514A-94E0-A5C9B80365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E983193-5BEE-0A47-868A-08FB507707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TW" dirty="0"/>
              <a:t>RUN</a:t>
            </a:r>
          </a:p>
          <a:p>
            <a:pPr lvl="1"/>
            <a:r>
              <a:rPr lang="zh-TW" altLang="en-US" dirty="0"/>
              <a:t>執行</a:t>
            </a:r>
            <a:r>
              <a:rPr lang="en-US" altLang="zh-TW" dirty="0"/>
              <a:t>command</a:t>
            </a:r>
            <a:r>
              <a:rPr lang="zh-CN" altLang="en-US" dirty="0"/>
              <a:t>並建立</a:t>
            </a:r>
            <a:r>
              <a:rPr lang="en-US" altLang="zh-CN" dirty="0"/>
              <a:t>image</a:t>
            </a:r>
            <a:r>
              <a:rPr lang="zh-CN" altLang="en-US" dirty="0"/>
              <a:t>，用於安裝。可多個</a:t>
            </a:r>
            <a:endParaRPr lang="en-US" altLang="zh-TW" dirty="0"/>
          </a:p>
          <a:p>
            <a:pPr lvl="1"/>
            <a:r>
              <a:rPr lang="en-US" altLang="zh-TW" dirty="0"/>
              <a:t>Exec: </a:t>
            </a:r>
          </a:p>
          <a:p>
            <a:pPr lvl="2"/>
            <a:r>
              <a:rPr lang="en-US" altLang="zh-TW" dirty="0"/>
              <a:t>RUN apt-get install python3</a:t>
            </a:r>
          </a:p>
          <a:p>
            <a:pPr lvl="2"/>
            <a:r>
              <a:rPr lang="en-US" altLang="zh-TW" dirty="0"/>
              <a:t>Default: /bin/</a:t>
            </a:r>
            <a:r>
              <a:rPr lang="en-US" altLang="zh-TW" dirty="0" err="1"/>
              <a:t>sh</a:t>
            </a:r>
            <a:r>
              <a:rPr lang="en-US" altLang="zh-TW" dirty="0"/>
              <a:t> –c</a:t>
            </a:r>
          </a:p>
          <a:p>
            <a:pPr lvl="1"/>
            <a:r>
              <a:rPr lang="en-US" altLang="zh-TW" dirty="0"/>
              <a:t>Shell:</a:t>
            </a:r>
          </a:p>
          <a:p>
            <a:pPr lvl="2"/>
            <a:r>
              <a:rPr lang="en-US" altLang="zh-TW" dirty="0"/>
              <a:t>RUN [“command1”, “command2” …]</a:t>
            </a:r>
          </a:p>
          <a:p>
            <a:pPr lvl="2"/>
            <a:r>
              <a:rPr lang="en-US" altLang="zh-TW" dirty="0"/>
              <a:t>RUN ["/bin/bash", "-c", "echo </a:t>
            </a:r>
            <a:r>
              <a:rPr lang="en-US" altLang="zh-TW" dirty="0" err="1"/>
              <a:t>hellow</a:t>
            </a:r>
            <a:r>
              <a:rPr lang="en-US" altLang="zh-TW" dirty="0"/>
              <a:t> &gt;&gt; </a:t>
            </a:r>
            <a:r>
              <a:rPr lang="en-US" altLang="zh-TW" dirty="0" err="1"/>
              <a:t>hellow.txt</a:t>
            </a:r>
            <a:r>
              <a:rPr lang="en-US" altLang="zh-TW" dirty="0"/>
              <a:t>"]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F8DDAD2-5AA1-A64B-BB03-C3E80A0E42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2019/4/22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C2EF282-C0DB-174E-B2FE-4FC2ADEF7B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121905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9F664FD-0F32-8044-AE20-1B888CBB6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-4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2E9AA2A-E406-8A44-ADC9-8BC9940754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TW" dirty="0"/>
              <a:t>ADD</a:t>
            </a:r>
          </a:p>
          <a:p>
            <a:pPr lvl="1"/>
            <a:r>
              <a:rPr lang="zh-TW" altLang="en-US" dirty="0"/>
              <a:t>檔案從</a:t>
            </a:r>
            <a:r>
              <a:rPr lang="en-US" altLang="zh-TW" dirty="0"/>
              <a:t>local</a:t>
            </a:r>
            <a:r>
              <a:rPr lang="zh-TW" altLang="en-US" dirty="0"/>
              <a:t>搬到</a:t>
            </a:r>
            <a:r>
              <a:rPr lang="en-US" altLang="zh-TW" dirty="0"/>
              <a:t>Container</a:t>
            </a:r>
            <a:r>
              <a:rPr lang="zh-TW" altLang="en-US" dirty="0"/>
              <a:t>上</a:t>
            </a:r>
          </a:p>
          <a:p>
            <a:pPr lvl="1"/>
            <a:r>
              <a:rPr lang="en-US" altLang="zh-TW" dirty="0"/>
              <a:t>ADD cirros-0.3.4-x86_64-disk.img /</a:t>
            </a:r>
          </a:p>
          <a:p>
            <a:pPr lvl="1"/>
            <a:r>
              <a:rPr lang="zh-TW" altLang="en-US" dirty="0"/>
              <a:t>差別 </a:t>
            </a:r>
            <a:r>
              <a:rPr lang="en-US" altLang="zh-TW" dirty="0"/>
              <a:t>copy </a:t>
            </a:r>
            <a:r>
              <a:rPr lang="zh-TW" altLang="en-US" dirty="0"/>
              <a:t>不會自動解壓縮</a:t>
            </a:r>
          </a:p>
          <a:p>
            <a:r>
              <a:rPr lang="en-US" altLang="zh-TW" dirty="0"/>
              <a:t>COPY</a:t>
            </a:r>
          </a:p>
          <a:p>
            <a:pPr lvl="1"/>
            <a:r>
              <a:rPr lang="zh-TW" altLang="en-US" dirty="0"/>
              <a:t>檔案從</a:t>
            </a:r>
            <a:r>
              <a:rPr lang="en-US" altLang="zh-TW" dirty="0"/>
              <a:t>local</a:t>
            </a:r>
            <a:r>
              <a:rPr lang="zh-TW" altLang="en-US" dirty="0"/>
              <a:t>搬到</a:t>
            </a:r>
            <a:r>
              <a:rPr lang="en-US" altLang="zh-TW" dirty="0"/>
              <a:t>Container</a:t>
            </a:r>
            <a:r>
              <a:rPr lang="zh-TW" altLang="en-US" dirty="0"/>
              <a:t>上</a:t>
            </a:r>
          </a:p>
          <a:p>
            <a:pPr lvl="1"/>
            <a:r>
              <a:rPr lang="en-US" altLang="zh-TW" dirty="0"/>
              <a:t>ADD cirros-0.3.4-x86_64-disk.img /</a:t>
            </a:r>
          </a:p>
          <a:p>
            <a:pPr lvl="1"/>
            <a:r>
              <a:rPr lang="zh-TW" altLang="en-US" dirty="0"/>
              <a:t>差別 </a:t>
            </a:r>
            <a:r>
              <a:rPr lang="en-US" altLang="zh-TW" dirty="0"/>
              <a:t>copy </a:t>
            </a:r>
            <a:r>
              <a:rPr lang="zh-TW" altLang="en-US" dirty="0"/>
              <a:t>不會自動解壓縮 與網路下載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FAD8B338-7C66-FC43-9A72-AD8CFEB550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3F8C9-D364-4B4F-BF81-928B987E907E}" type="datetime1">
              <a:rPr kumimoji="1" lang="zh-TW" altLang="en-US" smtClean="0"/>
              <a:t>2019/4/22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221FCFD9-710E-2240-B81A-95B6FE9EC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589933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CAC73D5-433E-BD4C-9230-A4D7E1531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Outlook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E9055A5-2113-8241-99C3-8C60853BB3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sz="3200" dirty="0"/>
              <a:t>Container </a:t>
            </a:r>
            <a:r>
              <a:rPr kumimoji="1" lang="zh-CN" altLang="en-US" sz="3200" dirty="0"/>
              <a:t>與</a:t>
            </a:r>
            <a:r>
              <a:rPr kumimoji="1" lang="en-US" altLang="zh-CN" sz="3200" dirty="0"/>
              <a:t>Docker</a:t>
            </a:r>
            <a:endParaRPr kumimoji="1" lang="en-US" altLang="zh-Hant" sz="3200" dirty="0"/>
          </a:p>
          <a:p>
            <a:r>
              <a:rPr kumimoji="1" lang="en-US" altLang="zh-TW" sz="3200" dirty="0"/>
              <a:t>Kubernetes</a:t>
            </a:r>
            <a:endParaRPr kumimoji="1" lang="en-US" altLang="zh-Hant" sz="3200" dirty="0"/>
          </a:p>
          <a:p>
            <a:r>
              <a:rPr kumimoji="1" lang="zh-CN" altLang="en-US" sz="3200" dirty="0"/>
              <a:t>用</a:t>
            </a:r>
            <a:r>
              <a:rPr kumimoji="1" lang="en-US" altLang="zh-CN" sz="3200" dirty="0"/>
              <a:t>rancher </a:t>
            </a:r>
            <a:r>
              <a:rPr kumimoji="1" lang="zh-Hant" altLang="en-US" sz="3200" dirty="0"/>
              <a:t>安裝</a:t>
            </a:r>
            <a:r>
              <a:rPr kumimoji="1" lang="en-US" altLang="zh-Hant" sz="3200" dirty="0"/>
              <a:t>Kubernetes</a:t>
            </a:r>
          </a:p>
          <a:p>
            <a:r>
              <a:rPr kumimoji="1" lang="en-US" altLang="zh-TW" sz="3200" dirty="0"/>
              <a:t>Kubernetes </a:t>
            </a:r>
            <a:r>
              <a:rPr kumimoji="1" lang="zh-Hant" altLang="en-US" sz="3200" dirty="0"/>
              <a:t>操作</a:t>
            </a:r>
            <a:endParaRPr kumimoji="1" lang="en-US" altLang="zh-Hant" sz="3200" dirty="0"/>
          </a:p>
          <a:p>
            <a:r>
              <a:rPr kumimoji="1" lang="zh-TW" altLang="en-US" sz="3200" dirty="0"/>
              <a:t>使用</a:t>
            </a:r>
            <a:r>
              <a:rPr kumimoji="1" lang="en-US" altLang="zh-TW" sz="3200" dirty="0"/>
              <a:t>Google Cloud Platform Kubernetes Engine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A56F6D0E-E097-5148-B683-92FD3DC0F5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CF2E3-AFB5-AF49-9D44-8E4D304CC872}" type="datetime1">
              <a:rPr kumimoji="1" lang="zh-TW" altLang="en-US" smtClean="0"/>
              <a:t>2019/4/22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CEE75E64-E656-F54C-B677-53774FC36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401418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1A3FC8-0C81-334E-AD99-6252D5F4D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-5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14D9F2F-3296-C941-A4A1-6842215FE3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EXPOSE</a:t>
            </a:r>
          </a:p>
          <a:p>
            <a:pPr lvl="1"/>
            <a:r>
              <a:rPr lang="en-US" altLang="zh-TW" dirty="0"/>
              <a:t>EXPOSE &lt;port&gt; [&lt;port&gt;/&lt;protocol&gt;...]</a:t>
            </a:r>
          </a:p>
          <a:p>
            <a:pPr lvl="1"/>
            <a:r>
              <a:rPr lang="en-US" altLang="zh-TW" dirty="0"/>
              <a:t>default TCP port</a:t>
            </a:r>
          </a:p>
          <a:p>
            <a:pPr lvl="1"/>
            <a:r>
              <a:rPr lang="en-US" altLang="zh-TW" dirty="0"/>
              <a:t>EXPOSE 80/TCP</a:t>
            </a:r>
          </a:p>
          <a:p>
            <a:pPr lvl="1"/>
            <a:r>
              <a:rPr lang="zh-TW" altLang="en-US" dirty="0"/>
              <a:t>使用</a:t>
            </a:r>
            <a:r>
              <a:rPr lang="en-US" altLang="zh-TW" dirty="0"/>
              <a:t>docker command</a:t>
            </a:r>
          </a:p>
          <a:p>
            <a:pPr lvl="2"/>
            <a:r>
              <a:rPr lang="en-US" altLang="zh-TW" dirty="0"/>
              <a:t>docker run -p 80:8080/</a:t>
            </a:r>
            <a:r>
              <a:rPr lang="en-US" altLang="zh-TW" dirty="0" err="1"/>
              <a:t>tcp</a:t>
            </a:r>
            <a:endParaRPr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04116C43-41A5-5440-9160-6286CD34C3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23465-57C4-CA40-84CC-A241CD09A91D}" type="datetime1">
              <a:rPr kumimoji="1" lang="zh-TW" altLang="en-US" smtClean="0"/>
              <a:t>2019/4/22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7FFB4494-B17E-B049-AF67-800720667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826974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B3FA7A5-40BE-EC43-9199-22BA5191A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-6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FC1BC88-3222-CF42-BDFF-1261F4E545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VOLUME</a:t>
            </a:r>
          </a:p>
          <a:p>
            <a:pPr lvl="1"/>
            <a:r>
              <a:rPr lang="zh-TW" altLang="en-US" dirty="0"/>
              <a:t>在</a:t>
            </a:r>
            <a:r>
              <a:rPr lang="en-US" altLang="zh-TW" dirty="0"/>
              <a:t>local</a:t>
            </a:r>
            <a:r>
              <a:rPr lang="zh-TW" altLang="en-US" dirty="0"/>
              <a:t>端建立</a:t>
            </a:r>
            <a:r>
              <a:rPr lang="en-US" altLang="zh-TW" dirty="0"/>
              <a:t>volume</a:t>
            </a:r>
            <a:r>
              <a:rPr lang="zh-TW" altLang="en-US" dirty="0"/>
              <a:t>，並接到</a:t>
            </a:r>
            <a:r>
              <a:rPr lang="en-US" altLang="zh-TW" dirty="0" err="1"/>
              <a:t>conainer</a:t>
            </a:r>
            <a:r>
              <a:rPr lang="zh-TW" altLang="en-US" dirty="0"/>
              <a:t>內的 </a:t>
            </a:r>
            <a:r>
              <a:rPr lang="en-US" altLang="zh-TW" dirty="0"/>
              <a:t>/volume1 </a:t>
            </a:r>
          </a:p>
          <a:p>
            <a:pPr lvl="1"/>
            <a:r>
              <a:rPr lang="en-US" altLang="zh-TW" dirty="0"/>
              <a:t>VOLUME [“/volume1”] </a:t>
            </a:r>
          </a:p>
          <a:p>
            <a:pPr lvl="1"/>
            <a:r>
              <a:rPr lang="en-US" altLang="zh-TW" dirty="0"/>
              <a:t>VOLUME [“/volume1”, “/volume2” …..] </a:t>
            </a:r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3DE210D3-E541-3F44-B9BB-4E3F540287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2019/4/22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49820BDF-B9AE-1042-A613-9FED71B10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541912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0FA7271-32C0-194F-879A-82F994401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-7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979B7D8-5B07-6F40-8E03-FC39A35038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ENTRYPOINT</a:t>
            </a:r>
          </a:p>
          <a:p>
            <a:pPr lvl="1"/>
            <a:r>
              <a:rPr lang="zh-CN" altLang="en-US" dirty="0"/>
              <a:t>用來進行參數設定，</a:t>
            </a:r>
            <a:r>
              <a:rPr lang="en-US" altLang="zh-CN" dirty="0"/>
              <a:t>container</a:t>
            </a:r>
            <a:r>
              <a:rPr lang="zh-CN" altLang="en-US" dirty="0"/>
              <a:t>運行前的前置作業。</a:t>
            </a:r>
            <a:endParaRPr lang="en-US" altLang="zh-CN" dirty="0"/>
          </a:p>
          <a:p>
            <a:pPr lvl="1"/>
            <a:r>
              <a:rPr lang="zh-CN" altLang="en-US" dirty="0"/>
              <a:t>會在</a:t>
            </a:r>
            <a:r>
              <a:rPr lang="en-US" altLang="zh-CN" dirty="0"/>
              <a:t>CMD </a:t>
            </a:r>
            <a:r>
              <a:rPr lang="zh-CN" altLang="en-US" dirty="0"/>
              <a:t>執行前執行</a:t>
            </a:r>
            <a:endParaRPr lang="en-US" altLang="zh-TW" dirty="0"/>
          </a:p>
          <a:p>
            <a:r>
              <a:rPr lang="en-US" altLang="zh-TW" dirty="0"/>
              <a:t>CMD</a:t>
            </a:r>
          </a:p>
          <a:p>
            <a:pPr lvl="1"/>
            <a:r>
              <a:rPr lang="zh-TW" altLang="en-US" dirty="0"/>
              <a:t>一個</a:t>
            </a:r>
            <a:r>
              <a:rPr lang="en-US" altLang="zh-TW" dirty="0"/>
              <a:t>Docker file </a:t>
            </a:r>
            <a:r>
              <a:rPr lang="zh-TW" altLang="en-US" dirty="0"/>
              <a:t>只能有一個</a:t>
            </a:r>
          </a:p>
          <a:p>
            <a:pPr lvl="1"/>
            <a:r>
              <a:rPr lang="en-US" altLang="zh-TW" dirty="0"/>
              <a:t>docker </a:t>
            </a:r>
            <a:r>
              <a:rPr lang="zh-TW" altLang="en-US" dirty="0"/>
              <a:t>啟動後執行，並且可由</a:t>
            </a:r>
            <a:r>
              <a:rPr lang="en-US" altLang="zh-TW" dirty="0"/>
              <a:t>docker run command</a:t>
            </a:r>
            <a:r>
              <a:rPr lang="zh-CN" altLang="en-US" dirty="0"/>
              <a:t>置</a:t>
            </a:r>
            <a:r>
              <a:rPr lang="zh-TW" altLang="en-US" dirty="0"/>
              <a:t>換參數</a:t>
            </a:r>
            <a:endParaRPr lang="en-US" altLang="zh-TW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167B7F2-6CB6-0B48-B8CB-9F529F5B4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2019/4/22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365B3F4-4430-A840-B25D-85C776F5D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809278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E89087A-B814-FF40-BBD7-4A485C334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自己</a:t>
            </a:r>
            <a:r>
              <a:rPr kumimoji="1" lang="en-US" altLang="zh-CN" dirty="0"/>
              <a:t>build: </a:t>
            </a:r>
            <a:r>
              <a:rPr kumimoji="1" lang="zh-CN" altLang="en-US" dirty="0"/>
              <a:t>產生</a:t>
            </a:r>
            <a:r>
              <a:rPr kumimoji="1" lang="en-US" altLang="zh-CN" dirty="0"/>
              <a:t>image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258A1A6-24EB-094E-A6BE-11BB0830AE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在</a:t>
            </a:r>
            <a:r>
              <a:rPr kumimoji="1" lang="en-US" altLang="zh-TW" dirty="0"/>
              <a:t>docker file </a:t>
            </a:r>
            <a:r>
              <a:rPr kumimoji="1" lang="zh-Hant" altLang="en-US" dirty="0"/>
              <a:t>這層，執行</a:t>
            </a:r>
            <a:r>
              <a:rPr kumimoji="1" lang="en-US" altLang="zh-Hant" dirty="0"/>
              <a:t>build</a:t>
            </a:r>
          </a:p>
          <a:p>
            <a:pPr lvl="1"/>
            <a:r>
              <a:rPr kumimoji="1" lang="en-US" altLang="zh-Hant" dirty="0"/>
              <a:t>docker build . --tag </a:t>
            </a:r>
            <a:r>
              <a:rPr kumimoji="1" lang="en-US" altLang="zh-Hant" dirty="0" err="1"/>
              <a:t>demoyuw</a:t>
            </a:r>
            <a:r>
              <a:rPr kumimoji="1" lang="en-US" altLang="zh-Hant" dirty="0"/>
              <a:t>/</a:t>
            </a:r>
            <a:r>
              <a:rPr kumimoji="1" lang="en-US" altLang="zh-Hant" dirty="0" err="1"/>
              <a:t>nginx</a:t>
            </a:r>
            <a:endParaRPr kumimoji="1" lang="en-US" altLang="zh-Hant" dirty="0"/>
          </a:p>
          <a:p>
            <a:r>
              <a:rPr kumimoji="1" lang="zh-CN" altLang="en-US" dirty="0"/>
              <a:t>檢查</a:t>
            </a:r>
            <a:r>
              <a:rPr kumimoji="1" lang="en-US" altLang="zh-CN" dirty="0"/>
              <a:t>docker image</a:t>
            </a:r>
            <a:endParaRPr kumimoji="1" lang="en-US" altLang="zh-Hant" dirty="0"/>
          </a:p>
          <a:p>
            <a:pPr lvl="1"/>
            <a:r>
              <a:rPr kumimoji="1" lang="en-US" altLang="zh-Hant" dirty="0"/>
              <a:t>docker image ls –a</a:t>
            </a:r>
          </a:p>
          <a:p>
            <a:pPr lvl="1"/>
            <a:endParaRPr kumimoji="1" lang="en-US" altLang="zh-Hant" dirty="0"/>
          </a:p>
          <a:p>
            <a:pPr marL="0" indent="0">
              <a:buNone/>
            </a:pPr>
            <a:endParaRPr kumimoji="1" lang="en-US" altLang="zh-CN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3698F36-888C-5243-A6B8-0139AA421D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8600" y="-7374"/>
            <a:ext cx="4343400" cy="3748628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DDFE9EFF-05D5-794E-9E38-C178C0F6E5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974554"/>
            <a:ext cx="6644640" cy="1883445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D62B2908-E217-7445-AC14-1F23650DE6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E65DC-B281-644B-A263-F5EF8978CCAA}" type="datetime1">
              <a:rPr kumimoji="1" lang="zh-TW" altLang="en-US" smtClean="0"/>
              <a:t>2019/4/22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E4C6EDF0-3963-1E41-914B-1638C624F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315685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23BA786-804A-C941-A52B-1E3ECCBD9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image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80CF588-A6E8-324B-9B9A-53294DE34B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kumimoji="1" lang="zh-CN" altLang="en-US" dirty="0"/>
              <a:t>更新</a:t>
            </a:r>
            <a:r>
              <a:rPr kumimoji="1" lang="en-US" altLang="zh-CN" dirty="0"/>
              <a:t>image tag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docker tag {</a:t>
            </a:r>
            <a:r>
              <a:rPr kumimoji="1" lang="en-US" altLang="zh-TW" dirty="0" err="1"/>
              <a:t>image_id</a:t>
            </a:r>
            <a:r>
              <a:rPr kumimoji="1" lang="en-US" altLang="zh-TW" dirty="0"/>
              <a:t>} </a:t>
            </a:r>
            <a:r>
              <a:rPr lang="en-US" altLang="zh-TW" dirty="0" err="1"/>
              <a:t>demoyuw</a:t>
            </a:r>
            <a:r>
              <a:rPr lang="en-US" altLang="zh-TW" dirty="0"/>
              <a:t>/</a:t>
            </a:r>
            <a:r>
              <a:rPr lang="en-US" altLang="zh-TW" dirty="0" err="1"/>
              <a:t>nginx</a:t>
            </a:r>
            <a:endParaRPr lang="en-US" altLang="zh-TW" dirty="0"/>
          </a:p>
          <a:p>
            <a:r>
              <a:rPr lang="zh-CN" altLang="en-US" dirty="0"/>
              <a:t>刪除</a:t>
            </a:r>
            <a:endParaRPr lang="en-US" altLang="zh-CN" dirty="0"/>
          </a:p>
          <a:p>
            <a:pPr lvl="1"/>
            <a:r>
              <a:rPr lang="en-US" altLang="zh-TW" dirty="0"/>
              <a:t>docker </a:t>
            </a:r>
            <a:r>
              <a:rPr lang="en-US" altLang="zh-TW" dirty="0" err="1"/>
              <a:t>rmi</a:t>
            </a:r>
            <a:r>
              <a:rPr lang="en-US" altLang="zh-TW" dirty="0"/>
              <a:t> </a:t>
            </a:r>
            <a:r>
              <a:rPr kumimoji="1" lang="en-US" altLang="zh-TW" dirty="0"/>
              <a:t>{</a:t>
            </a:r>
            <a:r>
              <a:rPr kumimoji="1" lang="en-US" altLang="zh-TW" dirty="0" err="1"/>
              <a:t>image_id</a:t>
            </a:r>
            <a:r>
              <a:rPr kumimoji="1" lang="en-US" altLang="zh-TW" dirty="0"/>
              <a:t>} </a:t>
            </a:r>
          </a:p>
          <a:p>
            <a:r>
              <a:rPr kumimoji="1" lang="zh-CN" altLang="en-US" dirty="0"/>
              <a:t>匯出</a:t>
            </a:r>
            <a:endParaRPr kumimoji="1" lang="en-US" altLang="zh-CN" dirty="0"/>
          </a:p>
          <a:p>
            <a:pPr lvl="1"/>
            <a:r>
              <a:rPr lang="en-US" altLang="zh-TW" dirty="0"/>
              <a:t>docker save -o {</a:t>
            </a:r>
            <a:r>
              <a:rPr lang="en-US" altLang="zh-TW" dirty="0" err="1"/>
              <a:t>output_file.tar</a:t>
            </a:r>
            <a:r>
              <a:rPr lang="en-US" altLang="zh-TW" dirty="0"/>
              <a:t>} {</a:t>
            </a:r>
            <a:r>
              <a:rPr lang="en-US" altLang="zh-TW" dirty="0" err="1"/>
              <a:t>docker_image_id</a:t>
            </a:r>
            <a:r>
              <a:rPr lang="en-US" altLang="zh-TW" dirty="0"/>
              <a:t>}</a:t>
            </a:r>
          </a:p>
          <a:p>
            <a:r>
              <a:rPr lang="zh-CN" altLang="en-US" dirty="0"/>
              <a:t>匯入</a:t>
            </a:r>
            <a:endParaRPr lang="en-US" altLang="zh-CN" dirty="0"/>
          </a:p>
          <a:p>
            <a:pPr lvl="1"/>
            <a:r>
              <a:rPr lang="en-US" altLang="zh-TW" dirty="0"/>
              <a:t>docker load -</a:t>
            </a:r>
            <a:r>
              <a:rPr lang="en-US" altLang="zh-TW" dirty="0" err="1"/>
              <a:t>i</a:t>
            </a:r>
            <a:r>
              <a:rPr lang="en-US" altLang="zh-TW" dirty="0"/>
              <a:t>  </a:t>
            </a:r>
            <a:r>
              <a:rPr lang="en-US" altLang="zh-TW" dirty="0" err="1"/>
              <a:t>backendscheduler.tar</a:t>
            </a:r>
            <a:endParaRPr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D2885956-C000-DC49-B74F-AD43D1507A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3C3BEE-FB4D-9240-BBBC-D1BEAFBD5949}" type="datetime1">
              <a:rPr kumimoji="1" lang="zh-TW" altLang="en-US" smtClean="0"/>
              <a:t>2019/4/22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C5BC9917-ED37-8C4F-B7AF-1E608E13B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031955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E9AEBD-2371-084D-AE43-386CA2691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image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DEDA505-9CA6-C14B-87D2-0520CC27BD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停止所有正在執行的</a:t>
            </a:r>
            <a:r>
              <a:rPr lang="en-US" altLang="zh-CN" dirty="0"/>
              <a:t>container</a:t>
            </a:r>
            <a:endParaRPr lang="en-US" altLang="zh-TW" dirty="0"/>
          </a:p>
          <a:p>
            <a:pPr lvl="1"/>
            <a:r>
              <a:rPr lang="en-US" altLang="zh-TW" dirty="0"/>
              <a:t>docker stop $(docker </a:t>
            </a:r>
            <a:r>
              <a:rPr lang="en-US" altLang="zh-TW" dirty="0" err="1"/>
              <a:t>ps</a:t>
            </a:r>
            <a:r>
              <a:rPr lang="en-US" altLang="zh-TW" dirty="0"/>
              <a:t> -a -q)</a:t>
            </a:r>
          </a:p>
          <a:p>
            <a:r>
              <a:rPr lang="zh-CN" altLang="en-US" dirty="0"/>
              <a:t>刪除所有</a:t>
            </a:r>
            <a:r>
              <a:rPr lang="en-US" altLang="zh-CN" dirty="0"/>
              <a:t>Container</a:t>
            </a:r>
            <a:endParaRPr lang="en-US" altLang="zh-TW" dirty="0"/>
          </a:p>
          <a:p>
            <a:pPr lvl="1"/>
            <a:r>
              <a:rPr lang="en-US" altLang="zh-TW" dirty="0"/>
              <a:t>docker </a:t>
            </a:r>
            <a:r>
              <a:rPr lang="en-US" altLang="zh-TW" dirty="0" err="1"/>
              <a:t>rm</a:t>
            </a:r>
            <a:r>
              <a:rPr lang="en-US" altLang="zh-TW" dirty="0"/>
              <a:t> $(docker </a:t>
            </a:r>
            <a:r>
              <a:rPr lang="en-US" altLang="zh-TW" dirty="0" err="1"/>
              <a:t>ps</a:t>
            </a:r>
            <a:r>
              <a:rPr lang="en-US" altLang="zh-TW" dirty="0"/>
              <a:t> -a -q)</a:t>
            </a:r>
          </a:p>
          <a:p>
            <a:r>
              <a:rPr lang="zh-CN" altLang="en-US" dirty="0"/>
              <a:t>刪除所有</a:t>
            </a:r>
            <a:r>
              <a:rPr lang="en-US" altLang="zh-CN" dirty="0"/>
              <a:t>Container image</a:t>
            </a:r>
            <a:endParaRPr lang="en-US" altLang="zh-TW" dirty="0"/>
          </a:p>
          <a:p>
            <a:pPr lvl="1"/>
            <a:r>
              <a:rPr lang="en-US" altLang="zh-TW" dirty="0"/>
              <a:t>docker </a:t>
            </a:r>
            <a:r>
              <a:rPr lang="en-US" altLang="zh-TW" dirty="0" err="1"/>
              <a:t>rmi</a:t>
            </a:r>
            <a:r>
              <a:rPr lang="en-US" altLang="zh-TW" dirty="0"/>
              <a:t> $(docker images -q)</a:t>
            </a: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A74D323-FEB8-4D4E-B531-D92C2A8625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2019/4/22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E59A24B-7AD1-4346-8B62-769F17AF6A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2268162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E78A557-4A1D-164A-B37C-A5A949921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image -3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948020F-0A8C-5E48-94B0-60C9FC32F4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altLang="zh-TW" dirty="0"/>
              <a:t>Docker Hub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(Docker </a:t>
            </a:r>
            <a:r>
              <a:rPr lang="en-US" altLang="zh-TW" dirty="0"/>
              <a:t>Registries</a:t>
            </a:r>
            <a:r>
              <a:rPr kumimoji="1" lang="en-US" altLang="zh-Hant" dirty="0"/>
              <a:t>)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Container </a:t>
            </a:r>
            <a:r>
              <a:rPr kumimoji="1" lang="zh-CN" altLang="en-US" dirty="0"/>
              <a:t>的</a:t>
            </a:r>
            <a:r>
              <a:rPr kumimoji="1" lang="en-US" altLang="zh-CN" dirty="0"/>
              <a:t>GitHub</a:t>
            </a:r>
          </a:p>
          <a:p>
            <a:pPr lvl="1"/>
            <a:r>
              <a:rPr kumimoji="1" lang="en-US" altLang="zh-CN" dirty="0">
                <a:hlinkClick r:id="rId2"/>
              </a:rPr>
              <a:t>https://hub.docker.com/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可下載與上傳的</a:t>
            </a:r>
            <a:r>
              <a:rPr kumimoji="1" lang="en-US" altLang="zh-CN" dirty="0"/>
              <a:t>Container image.</a:t>
            </a:r>
          </a:p>
          <a:p>
            <a:pPr lvl="2"/>
            <a:r>
              <a:rPr kumimoji="1" lang="en-US" altLang="zh-CN" dirty="0"/>
              <a:t>Ex: FROM ubuntu:16.04</a:t>
            </a:r>
          </a:p>
          <a:p>
            <a:pPr lvl="3"/>
            <a:r>
              <a:rPr kumimoji="1" lang="zh-CN" altLang="en-US" dirty="0"/>
              <a:t>選用</a:t>
            </a:r>
            <a:r>
              <a:rPr kumimoji="1" lang="en-US" altLang="zh-CN" dirty="0"/>
              <a:t>ubuntu</a:t>
            </a:r>
            <a:r>
              <a:rPr kumimoji="1" lang="zh-CN" altLang="en-US" dirty="0"/>
              <a:t>官方</a:t>
            </a:r>
            <a:r>
              <a:rPr kumimoji="1" lang="en-US" altLang="zh-CN" dirty="0"/>
              <a:t>image</a:t>
            </a:r>
            <a:r>
              <a:rPr kumimoji="1" lang="zh-CN" altLang="en-US" dirty="0"/>
              <a:t>，並且指定</a:t>
            </a:r>
            <a:r>
              <a:rPr kumimoji="1" lang="en-US" altLang="zh-CN" dirty="0"/>
              <a:t>ubuntu16.04 </a:t>
            </a:r>
          </a:p>
          <a:p>
            <a:pPr lvl="3"/>
            <a:r>
              <a:rPr kumimoji="1" lang="zh-CN" altLang="en-US" dirty="0"/>
              <a:t>不指定系統自動安裝</a:t>
            </a:r>
            <a:r>
              <a:rPr kumimoji="1" lang="en-US" altLang="zh-CN" dirty="0" err="1"/>
              <a:t>Lastest</a:t>
            </a:r>
            <a:endParaRPr kumimoji="1" lang="en-US" altLang="zh-CN" dirty="0"/>
          </a:p>
          <a:p>
            <a:pPr lvl="2"/>
            <a:r>
              <a:rPr kumimoji="1" lang="en-US" altLang="zh-CN" dirty="0"/>
              <a:t>Ex: FROM </a:t>
            </a:r>
            <a:r>
              <a:rPr kumimoji="1" lang="en-US" altLang="zh-CN" dirty="0" err="1"/>
              <a:t>demoyuw</a:t>
            </a:r>
            <a:r>
              <a:rPr kumimoji="1" lang="en-US" altLang="zh-CN" dirty="0"/>
              <a:t>/nginx:v1.0.0</a:t>
            </a:r>
          </a:p>
          <a:p>
            <a:pPr lvl="3"/>
            <a:r>
              <a:rPr kumimoji="1" lang="zh-CN" altLang="en-US" dirty="0"/>
              <a:t>取得特定賬號</a:t>
            </a:r>
            <a:r>
              <a:rPr kumimoji="1" lang="en-US" altLang="zh-CN" dirty="0" err="1"/>
              <a:t>demoyuw</a:t>
            </a:r>
            <a:r>
              <a:rPr kumimoji="1" lang="zh-Hant" altLang="en-US" dirty="0"/>
              <a:t> </a:t>
            </a:r>
            <a:r>
              <a:rPr kumimoji="1" lang="zh-CN" altLang="en-US" dirty="0"/>
              <a:t>上傳</a:t>
            </a:r>
            <a:r>
              <a:rPr kumimoji="1" lang="zh-Hant" altLang="en-US" dirty="0"/>
              <a:t>的</a:t>
            </a:r>
            <a:r>
              <a:rPr kumimoji="1" lang="en-US" altLang="zh-Hant" dirty="0" err="1"/>
              <a:t>nginx</a:t>
            </a:r>
            <a:r>
              <a:rPr kumimoji="1" lang="zh-Hant" altLang="en-US" dirty="0"/>
              <a:t>，並指定使用</a:t>
            </a:r>
            <a:r>
              <a:rPr kumimoji="1" lang="en-US" altLang="zh-Hant" dirty="0"/>
              <a:t>v1.0.0</a:t>
            </a:r>
            <a:r>
              <a:rPr kumimoji="1" lang="zh-CN" altLang="en-US" dirty="0"/>
              <a:t>版</a:t>
            </a:r>
            <a:endParaRPr kumimoji="1" lang="en-US" altLang="zh-CN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F8D9835A-C2E4-9848-8EB5-0917A9A2D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79876-33E9-094B-A5DE-29EC62E36177}" type="datetime1">
              <a:rPr kumimoji="1" lang="zh-TW" altLang="en-US" smtClean="0"/>
              <a:t>2019/4/22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23793981-34A1-7246-B6F8-A39939EF4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328911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A032D2B-E1BA-7940-B230-893B5F884C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image -4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CBBEF51-C8B5-1642-A116-D13794C688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docker login</a:t>
            </a:r>
          </a:p>
          <a:p>
            <a:pPr lvl="1"/>
            <a:r>
              <a:rPr kumimoji="1" lang="zh-CN" altLang="en-US" dirty="0"/>
              <a:t>登入</a:t>
            </a:r>
            <a:r>
              <a:rPr kumimoji="1" lang="en-US" altLang="zh-CN" dirty="0"/>
              <a:t>docker hub</a:t>
            </a:r>
          </a:p>
          <a:p>
            <a:r>
              <a:rPr kumimoji="1" lang="en-US" altLang="zh-CN" dirty="0"/>
              <a:t>docker push </a:t>
            </a:r>
            <a:r>
              <a:rPr kumimoji="1" lang="en-US" altLang="zh-CN" dirty="0" err="1"/>
              <a:t>demoyuw</a:t>
            </a:r>
            <a:r>
              <a:rPr kumimoji="1" lang="en-US" altLang="zh-CN" dirty="0"/>
              <a:t>/</a:t>
            </a:r>
            <a:r>
              <a:rPr kumimoji="1" lang="en-US" altLang="zh-CN" dirty="0" err="1"/>
              <a:t>nginx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Image </a:t>
            </a:r>
            <a:r>
              <a:rPr kumimoji="1" lang="zh-CN" altLang="en-US" dirty="0"/>
              <a:t>上傳</a:t>
            </a:r>
            <a:r>
              <a:rPr kumimoji="1" lang="en-US" altLang="zh-CN" dirty="0"/>
              <a:t> </a:t>
            </a:r>
          </a:p>
          <a:p>
            <a:r>
              <a:rPr kumimoji="1" lang="en-US" altLang="zh-CN" dirty="0"/>
              <a:t>docker pull </a:t>
            </a:r>
            <a:r>
              <a:rPr kumimoji="1" lang="en-US" altLang="zh-CN" dirty="0" err="1"/>
              <a:t>demoyuw</a:t>
            </a:r>
            <a:r>
              <a:rPr kumimoji="1" lang="en-US" altLang="zh-CN" dirty="0"/>
              <a:t>/</a:t>
            </a:r>
            <a:r>
              <a:rPr kumimoji="1" lang="en-US" altLang="zh-CN" dirty="0" err="1"/>
              <a:t>nginx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Image </a:t>
            </a:r>
            <a:r>
              <a:rPr kumimoji="1" lang="zh-CN" altLang="en-US" dirty="0"/>
              <a:t>下載</a:t>
            </a:r>
            <a:endParaRPr kumimoji="1" lang="en-US" altLang="zh-CN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98883864-B35E-164B-A043-640B283617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B4B2EF-6BC0-E944-8474-F8BA103DE9AB}" type="datetime1">
              <a:rPr kumimoji="1" lang="zh-TW" altLang="en-US" smtClean="0"/>
              <a:t>2019/4/22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305136B5-D89F-5E44-9A86-1348E6EF8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892966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ED10D77-E2A9-7B49-90E1-037AF6CF4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process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9B06C78-2FB8-DE46-970F-562153E7D0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列表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docker </a:t>
            </a:r>
            <a:r>
              <a:rPr kumimoji="1" lang="en-US" altLang="zh-TW" dirty="0" err="1"/>
              <a:t>ps</a:t>
            </a:r>
            <a:r>
              <a:rPr kumimoji="1" lang="en-US" altLang="zh-TW" dirty="0"/>
              <a:t> –a</a:t>
            </a:r>
          </a:p>
          <a:p>
            <a:r>
              <a:rPr kumimoji="1" lang="zh-TW" altLang="en-US" dirty="0"/>
              <a:t>執行</a:t>
            </a:r>
            <a:endParaRPr kumimoji="1" lang="en-US" altLang="zh-TW" dirty="0"/>
          </a:p>
          <a:p>
            <a:pPr lvl="1"/>
            <a:r>
              <a:rPr lang="en-US" altLang="zh-TW" dirty="0"/>
              <a:t>docker run -</a:t>
            </a:r>
            <a:r>
              <a:rPr lang="en-US" altLang="zh-TW" dirty="0" err="1"/>
              <a:t>itd</a:t>
            </a:r>
            <a:r>
              <a:rPr lang="en-US" altLang="zh-TW" dirty="0"/>
              <a:t> -v {</a:t>
            </a:r>
            <a:r>
              <a:rPr lang="zh-TW" altLang="en-US" dirty="0"/>
              <a:t>本地端路徑</a:t>
            </a:r>
            <a:r>
              <a:rPr lang="en-US" altLang="zh-TW" dirty="0"/>
              <a:t>}:{container </a:t>
            </a:r>
            <a:r>
              <a:rPr lang="zh-TW" altLang="en-US" dirty="0"/>
              <a:t>路徑</a:t>
            </a:r>
            <a:r>
              <a:rPr lang="en-US" altLang="zh-TW" dirty="0"/>
              <a:t>} –p {</a:t>
            </a:r>
            <a:r>
              <a:rPr lang="zh-CN" altLang="en-US" dirty="0"/>
              <a:t>本地端</a:t>
            </a:r>
            <a:r>
              <a:rPr lang="en-US" altLang="zh-CN" dirty="0"/>
              <a:t>port}:{container port} --name {</a:t>
            </a:r>
            <a:r>
              <a:rPr lang="en-US" altLang="zh-CN" dirty="0" err="1"/>
              <a:t>process_name</a:t>
            </a:r>
            <a:r>
              <a:rPr lang="en-US" altLang="zh-CN" dirty="0"/>
              <a:t>} {</a:t>
            </a:r>
            <a:r>
              <a:rPr lang="en-US" altLang="zh-CN" dirty="0" err="1"/>
              <a:t>image_name:version</a:t>
            </a:r>
            <a:r>
              <a:rPr lang="en-US" altLang="zh-CN" dirty="0"/>
              <a:t>} </a:t>
            </a:r>
          </a:p>
          <a:p>
            <a:pPr lvl="1"/>
            <a:r>
              <a:rPr kumimoji="1" lang="en-US" altLang="zh-TW" dirty="0"/>
              <a:t>Ex: docker run -</a:t>
            </a:r>
            <a:r>
              <a:rPr kumimoji="1" lang="en-US" altLang="zh-TW" dirty="0" err="1"/>
              <a:t>itd</a:t>
            </a:r>
            <a:r>
              <a:rPr kumimoji="1" lang="en-US" altLang="zh-TW" dirty="0"/>
              <a:t> -p 80:80 --name 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nginx</a:t>
            </a:r>
            <a:endParaRPr kumimoji="1"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F30C6001-DCD8-B644-9C64-2E81E8F6D4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25D514-48B6-4146-AD3F-E393A94CE00C}" type="datetime1">
              <a:rPr kumimoji="1" lang="zh-TW" altLang="en-US" smtClean="0"/>
              <a:t>2019/4/22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8DA33729-D7DA-3F47-993A-74FB2367A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983474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35621F0-AA5B-FD42-B2C0-DB2D939D9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process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B159F93-F52B-C74F-850F-221EF02620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停止</a:t>
            </a:r>
            <a:r>
              <a:rPr kumimoji="1" lang="en-US" altLang="zh-TW" dirty="0"/>
              <a:t>process</a:t>
            </a:r>
          </a:p>
          <a:p>
            <a:pPr lvl="1"/>
            <a:r>
              <a:rPr lang="en-US" altLang="zh-TW" dirty="0"/>
              <a:t>docker stop {</a:t>
            </a:r>
            <a:r>
              <a:rPr lang="en-US" altLang="zh-TW" dirty="0" err="1"/>
              <a:t>container_id</a:t>
            </a:r>
            <a:r>
              <a:rPr lang="en-US" altLang="zh-TW" dirty="0"/>
              <a:t>}</a:t>
            </a:r>
            <a:endParaRPr kumimoji="1" lang="en-US" altLang="zh-TW" dirty="0"/>
          </a:p>
          <a:p>
            <a:r>
              <a:rPr kumimoji="1" lang="zh-TW" altLang="en-US" dirty="0"/>
              <a:t>刪除</a:t>
            </a:r>
            <a:r>
              <a:rPr kumimoji="1" lang="en-US" altLang="zh-TW" dirty="0"/>
              <a:t>process</a:t>
            </a:r>
          </a:p>
          <a:p>
            <a:pPr lvl="1"/>
            <a:r>
              <a:rPr kumimoji="1" lang="en-US" altLang="zh-TW" dirty="0"/>
              <a:t>docker </a:t>
            </a:r>
            <a:r>
              <a:rPr kumimoji="1" lang="en-US" altLang="zh-TW" dirty="0" err="1"/>
              <a:t>rm</a:t>
            </a:r>
            <a:r>
              <a:rPr kumimoji="1" lang="en-US" altLang="zh-TW" dirty="0"/>
              <a:t> </a:t>
            </a:r>
            <a:r>
              <a:rPr lang="en-US" altLang="zh-TW" dirty="0"/>
              <a:t>{</a:t>
            </a:r>
            <a:r>
              <a:rPr lang="en-US" altLang="zh-TW" dirty="0" err="1"/>
              <a:t>container_id</a:t>
            </a:r>
            <a:r>
              <a:rPr lang="en-US" altLang="zh-TW" dirty="0"/>
              <a:t>}</a:t>
            </a: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53E3DD2-C92D-F649-B17A-4092A92D3B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2019/4/22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1474A6B-41AA-2A4B-8011-544C8FDE16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705108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2A867A82-335A-5341-8CC5-9E86F7FBC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課程資源</a:t>
            </a:r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FD5BD154-F862-B342-A4C5-9C25598A27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zh-CN" altLang="en-US" sz="3200" dirty="0">
                <a:hlinkClick r:id="rId3"/>
              </a:rPr>
              <a:t>虛擬機資源</a:t>
            </a:r>
            <a:endParaRPr lang="en-US" altLang="zh-TW" sz="3200" dirty="0">
              <a:hlinkClick r:id="rId3"/>
            </a:endParaRPr>
          </a:p>
          <a:p>
            <a:pPr lvl="1"/>
            <a:r>
              <a:rPr lang="en-US" altLang="zh-TW" sz="3200" dirty="0">
                <a:hlinkClick r:id="rId3"/>
              </a:rPr>
              <a:t>https://goo.gl/Rqck1q</a:t>
            </a:r>
            <a:endParaRPr lang="en-US" altLang="zh-TW" sz="3200" dirty="0"/>
          </a:p>
          <a:p>
            <a:pPr lvl="1"/>
            <a:r>
              <a:rPr kumimoji="1" lang="zh-TW" altLang="en-US" sz="3200" dirty="0"/>
              <a:t>選擇編號，後面註記使用人</a:t>
            </a:r>
            <a:endParaRPr kumimoji="1" lang="en-US" altLang="zh-TW" sz="3200" dirty="0"/>
          </a:p>
          <a:p>
            <a:r>
              <a:rPr kumimoji="1" lang="en-US" altLang="zh-TW" sz="3200" dirty="0"/>
              <a:t>Source code</a:t>
            </a:r>
          </a:p>
          <a:p>
            <a:pPr lvl="1"/>
            <a:r>
              <a:rPr kumimoji="1" lang="en-US" altLang="zh-TW" sz="3200" dirty="0">
                <a:hlinkClick r:id="rId4"/>
              </a:rPr>
              <a:t>https://github.com/demoyuw/k8s</a:t>
            </a:r>
            <a:endParaRPr kumimoji="1" lang="en-US" altLang="zh-TW" sz="3200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DD71427C-43DB-F141-9D1F-AF245FC1D5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2086E-EC3A-6043-AF2B-662B66CD873A}" type="datetime1">
              <a:rPr kumimoji="1" lang="zh-TW" altLang="en-US" smtClean="0"/>
              <a:t>2019/4/22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50E29742-2DAD-AF47-94CB-D15748AE5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1251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A9E7882-67CC-DC49-874C-D61C0995BD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process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-3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4705E55-42BD-A542-B044-E4D9EFCF4A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293" y="1853248"/>
            <a:ext cx="8946541" cy="4195481"/>
          </a:xfrm>
        </p:spPr>
        <p:txBody>
          <a:bodyPr/>
          <a:lstStyle/>
          <a:p>
            <a:r>
              <a:rPr kumimoji="1" lang="en-US" altLang="zh-CN" dirty="0"/>
              <a:t>Container </a:t>
            </a:r>
            <a:r>
              <a:rPr kumimoji="1" lang="zh-CN" altLang="en-US" dirty="0"/>
              <a:t>內執行</a:t>
            </a:r>
            <a:endParaRPr kumimoji="1" lang="en-US" altLang="zh-CN" dirty="0"/>
          </a:p>
          <a:p>
            <a:pPr lvl="1"/>
            <a:r>
              <a:rPr lang="en-US" altLang="zh-TW" dirty="0"/>
              <a:t>docker exec -it {</a:t>
            </a:r>
            <a:r>
              <a:rPr lang="en-US" altLang="zh-TW" dirty="0" err="1"/>
              <a:t>container_name</a:t>
            </a:r>
            <a:r>
              <a:rPr lang="en-US" altLang="zh-TW" dirty="0"/>
              <a:t>} /bin/bash</a:t>
            </a:r>
            <a:endParaRPr kumimoji="1" lang="en-US" altLang="zh-TW" dirty="0"/>
          </a:p>
          <a:p>
            <a:r>
              <a:rPr kumimoji="1" lang="en-US" altLang="zh-TW" dirty="0"/>
              <a:t>Process detail</a:t>
            </a:r>
          </a:p>
          <a:p>
            <a:pPr lvl="1"/>
            <a:r>
              <a:rPr lang="en-US" altLang="zh-TW" dirty="0"/>
              <a:t>docker inspect {</a:t>
            </a:r>
            <a:r>
              <a:rPr lang="en-US" altLang="zh-TW" dirty="0" err="1"/>
              <a:t>container_name</a:t>
            </a:r>
            <a:r>
              <a:rPr lang="en-US" altLang="zh-TW" dirty="0"/>
              <a:t>}</a:t>
            </a:r>
          </a:p>
          <a:p>
            <a:r>
              <a:rPr kumimoji="1" lang="en-US" altLang="zh-TW" dirty="0"/>
              <a:t>Logs</a:t>
            </a:r>
          </a:p>
          <a:p>
            <a:pPr lvl="1"/>
            <a:r>
              <a:rPr kumimoji="1" lang="en-US" altLang="zh-TW" dirty="0"/>
              <a:t>Docker logs </a:t>
            </a:r>
            <a:r>
              <a:rPr lang="en-US" altLang="zh-TW" dirty="0"/>
              <a:t>{</a:t>
            </a:r>
            <a:r>
              <a:rPr lang="en-US" altLang="zh-TW" dirty="0" err="1"/>
              <a:t>container_name</a:t>
            </a:r>
            <a:r>
              <a:rPr lang="en-US" altLang="zh-TW" dirty="0"/>
              <a:t>}</a:t>
            </a:r>
          </a:p>
          <a:p>
            <a:pPr lvl="1"/>
            <a:endParaRPr kumimoji="1"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9ED1F591-09A4-224E-92DA-A3E33AA610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690DE-2739-0B47-A777-E3212D2D333B}" type="datetime1">
              <a:rPr kumimoji="1" lang="zh-TW" altLang="en-US" smtClean="0"/>
              <a:t>2019/4/22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363CE5B8-37C0-8D4A-A73C-420D4119A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708288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BA28D6A-D279-FD4C-8574-7EBCBC5EB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network - None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A8810C4-E9B2-394B-8263-C998D148FB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None network</a:t>
            </a:r>
          </a:p>
          <a:p>
            <a:pPr lvl="1"/>
            <a:r>
              <a:rPr kumimoji="1" lang="en-US" altLang="zh-TW" dirty="0"/>
              <a:t>docker run –it --net=none</a:t>
            </a:r>
          </a:p>
          <a:p>
            <a:pPr lvl="1"/>
            <a:r>
              <a:rPr kumimoji="1" lang="en-US" altLang="zh-TW" dirty="0"/>
              <a:t>Ex:</a:t>
            </a:r>
          </a:p>
          <a:p>
            <a:pPr lvl="2"/>
            <a:r>
              <a:rPr kumimoji="1" lang="en-US" altLang="zh-TW" dirty="0"/>
              <a:t>docker run -</a:t>
            </a:r>
            <a:r>
              <a:rPr kumimoji="1" lang="en-US" altLang="zh-TW" dirty="0" err="1"/>
              <a:t>itd</a:t>
            </a:r>
            <a:r>
              <a:rPr kumimoji="1" lang="en-US" altLang="zh-TW" dirty="0"/>
              <a:t> --net=none -p 80:80 --name ubuntu16-none 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/ubuntu16</a:t>
            </a:r>
          </a:p>
          <a:p>
            <a:pPr lvl="2"/>
            <a:endParaRPr kumimoji="1" lang="en-US" altLang="zh-TW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CC2BB48-B0AD-E848-A86B-431AE05C7D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2019/4/22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E5ED1DB-D2EE-0943-98A7-CE380ADF4B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31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25261557-EA26-9242-995B-BFB0910077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033" y="4628364"/>
            <a:ext cx="10767933" cy="2229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9894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9B67A7F-EE99-A948-9EEC-46706C1D2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network – Container 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769BCDA-3DCE-C441-AEBE-74462B90A3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Container network</a:t>
            </a:r>
          </a:p>
          <a:p>
            <a:pPr lvl="1"/>
            <a:r>
              <a:rPr kumimoji="1" lang="en-US" altLang="zh-TW" dirty="0"/>
              <a:t>docker run –it --net=container:{container name}</a:t>
            </a:r>
          </a:p>
          <a:p>
            <a:pPr lvl="1"/>
            <a:r>
              <a:rPr kumimoji="1" lang="en-US" altLang="zh-TW" dirty="0"/>
              <a:t>Ex:</a:t>
            </a:r>
          </a:p>
          <a:p>
            <a:pPr lvl="2"/>
            <a:r>
              <a:rPr kumimoji="1" lang="en-US" altLang="zh-TW" dirty="0"/>
              <a:t>docker run -</a:t>
            </a:r>
            <a:r>
              <a:rPr kumimoji="1" lang="en-US" altLang="zh-TW" dirty="0" err="1"/>
              <a:t>itd</a:t>
            </a:r>
            <a:r>
              <a:rPr kumimoji="1" lang="en-US" altLang="zh-TW" dirty="0"/>
              <a:t>--name ubuntu16 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/ubuntu16</a:t>
            </a:r>
          </a:p>
          <a:p>
            <a:pPr lvl="2"/>
            <a:r>
              <a:rPr kumimoji="1" lang="en-US" altLang="zh-TW" dirty="0"/>
              <a:t>docker run -</a:t>
            </a:r>
            <a:r>
              <a:rPr kumimoji="1" lang="en-US" altLang="zh-TW" dirty="0" err="1"/>
              <a:t>itd</a:t>
            </a:r>
            <a:r>
              <a:rPr kumimoji="1" lang="en-US" altLang="zh-TW" dirty="0"/>
              <a:t> --net=container:ubuntu16 --name ubuntu16-container 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/ubuntu16</a:t>
            </a: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5E61464-26D1-8248-8F46-9A1377A0B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2019/4/22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6086FF6-4299-0B42-8CCD-1CE614089F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313465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25D55CA-2A51-9C43-BE63-6996E6FA4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network – Container 2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A0EBCA00-8820-C343-9EC4-918BECCB09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50" y="1553102"/>
            <a:ext cx="8487167" cy="2789321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FCA3B21-A6ED-924D-936F-EE300100C7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2019/4/22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2F0AF20-EFD8-FB4B-AFFA-1193400FF7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33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AEA8F560-7A59-2B4C-AEA8-6AEF4C8561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0620" y="4351301"/>
            <a:ext cx="8793708" cy="2515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004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0514E9A-E205-D04B-9DA2-B2F1476989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network - Host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0296C35-5D19-384F-9B18-E566E02B5D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Host network</a:t>
            </a:r>
          </a:p>
          <a:p>
            <a:pPr lvl="1"/>
            <a:r>
              <a:rPr kumimoji="1" lang="en-US" altLang="zh-TW" dirty="0"/>
              <a:t>docker run –it --net=host</a:t>
            </a:r>
          </a:p>
          <a:p>
            <a:pPr lvl="1"/>
            <a:r>
              <a:rPr kumimoji="1" lang="en-US" altLang="zh-TW" dirty="0"/>
              <a:t>Ex:</a:t>
            </a:r>
          </a:p>
          <a:p>
            <a:pPr lvl="2"/>
            <a:r>
              <a:rPr kumimoji="1" lang="en-US" altLang="zh-TW" dirty="0"/>
              <a:t>docker run -</a:t>
            </a:r>
            <a:r>
              <a:rPr kumimoji="1" lang="en-US" altLang="zh-TW" dirty="0" err="1"/>
              <a:t>itd</a:t>
            </a:r>
            <a:r>
              <a:rPr kumimoji="1" lang="en-US" altLang="zh-TW" dirty="0"/>
              <a:t> --net=host --name ubuntu16-host 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/ubuntu16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8D701DD-619B-0143-828F-E1FDAC51BF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2019/4/22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A6348A8-0498-AC43-B17D-7CAFD07A40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34</a:t>
            </a:fld>
            <a:endParaRPr kumimoji="1" lang="zh-TW" altLang="en-US"/>
          </a:p>
        </p:txBody>
      </p:sp>
      <p:pic>
        <p:nvPicPr>
          <p:cNvPr id="7" name="圖片 6" descr="一張含有 螢幕擷取畫面 的圖片&#10;&#10;自動產生的描述">
            <a:extLst>
              <a:ext uri="{FF2B5EF4-FFF2-40B4-BE49-F238E27FC236}">
                <a16:creationId xmlns:a16="http://schemas.microsoft.com/office/drawing/2014/main" id="{28B3AD8F-EA3F-2C40-905F-5111BF5CD3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9174" y="4541239"/>
            <a:ext cx="7362825" cy="2326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3268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F806451-A6EE-C24E-84A8-9A342302D0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network – Bridge(default)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872757B-865C-E846-87A3-953B650E21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Bridge network</a:t>
            </a:r>
          </a:p>
          <a:p>
            <a:pPr lvl="1"/>
            <a:r>
              <a:rPr kumimoji="1" lang="en-US" altLang="zh-TW" dirty="0"/>
              <a:t>docker run –it</a:t>
            </a:r>
          </a:p>
          <a:p>
            <a:pPr lvl="1"/>
            <a:r>
              <a:rPr kumimoji="1" lang="en-US" altLang="zh-TW" dirty="0"/>
              <a:t>Ex:</a:t>
            </a:r>
          </a:p>
          <a:p>
            <a:pPr lvl="2"/>
            <a:r>
              <a:rPr kumimoji="1" lang="en-US" altLang="zh-TW" dirty="0"/>
              <a:t>docker run -</a:t>
            </a:r>
            <a:r>
              <a:rPr kumimoji="1" lang="en-US" altLang="zh-TW" dirty="0" err="1"/>
              <a:t>itd</a:t>
            </a:r>
            <a:r>
              <a:rPr kumimoji="1" lang="en-US" altLang="zh-TW" dirty="0"/>
              <a:t> --net=host --name ubuntu16-host 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/ubuntu16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6E9555A-535D-5149-96D6-4CA7E934CF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2019/4/22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97F4316-1AC0-5746-8A63-97D2E4660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6972220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B35EF81-B33D-F94D-879F-DEC9F892F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Compose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D42C3AD-5D0C-524A-9183-67119DA106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描述</a:t>
            </a:r>
            <a:r>
              <a:rPr kumimoji="1" lang="en-US" altLang="zh-TW" dirty="0"/>
              <a:t>Container</a:t>
            </a:r>
            <a:r>
              <a:rPr kumimoji="1" lang="zh-CN" altLang="en-US" dirty="0"/>
              <a:t>間的相依性應用</a:t>
            </a:r>
            <a:endParaRPr kumimoji="1" lang="en-US" altLang="zh-CN" dirty="0"/>
          </a:p>
          <a:p>
            <a:r>
              <a:rPr kumimoji="1" lang="zh-CN" altLang="en-US" dirty="0"/>
              <a:t>使用</a:t>
            </a:r>
            <a:r>
              <a:rPr kumimoji="1" lang="en-US" altLang="zh-CN" dirty="0" err="1"/>
              <a:t>Yaml</a:t>
            </a:r>
            <a:r>
              <a:rPr kumimoji="1" lang="en-US" altLang="zh-CN" dirty="0"/>
              <a:t> file</a:t>
            </a:r>
            <a:r>
              <a:rPr kumimoji="1" lang="zh-CN" altLang="en-US" dirty="0"/>
              <a:t>紀錄</a:t>
            </a:r>
            <a:r>
              <a:rPr kumimoji="1" lang="en-US" altLang="zh-CN" dirty="0"/>
              <a:t>docker run </a:t>
            </a:r>
            <a:r>
              <a:rPr kumimoji="1" lang="zh-CN" altLang="en-US" dirty="0"/>
              <a:t>相關參數</a:t>
            </a:r>
            <a:endParaRPr kumimoji="1" lang="en-US" altLang="zh-CN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9292CA6-7C73-D244-9393-D629313E88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2019/4/22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851936C-37C7-D545-93B5-12A24FE567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24998751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899CCD6-FCF6-F744-91EF-1E9F7F582F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2019/4/22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D41801C-0440-6A44-9978-92280BC87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37</a:t>
            </a:fld>
            <a:endParaRPr kumimoji="1"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710BB0FA-71C2-2546-A602-A82F0E659C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6327" y="5097"/>
            <a:ext cx="6539346" cy="6847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5544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F58D1A3-11B4-7B49-9AB6-24A3AA98B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Compose Web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FBCE576-A278-9A4D-92B4-10079AEE6C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zh-TW" dirty="0"/>
              <a:t>web:</a:t>
            </a:r>
          </a:p>
          <a:p>
            <a:pPr marL="457200" lvl="1" indent="0">
              <a:buNone/>
            </a:pPr>
            <a:r>
              <a:rPr lang="en-US" altLang="zh-TW" dirty="0" err="1"/>
              <a:t>container_name</a:t>
            </a:r>
            <a:r>
              <a:rPr lang="en-US" altLang="zh-TW" dirty="0"/>
              <a:t>: </a:t>
            </a:r>
            <a:r>
              <a:rPr lang="en-US" altLang="zh-TW" dirty="0" err="1"/>
              <a:t>nginx</a:t>
            </a:r>
            <a:endParaRPr lang="en-US" altLang="zh-TW" dirty="0"/>
          </a:p>
          <a:p>
            <a:pPr marL="457200" lvl="1" indent="0">
              <a:buNone/>
            </a:pPr>
            <a:r>
              <a:rPr lang="en-US" altLang="zh-TW" dirty="0"/>
              <a:t>build: ./</a:t>
            </a:r>
            <a:r>
              <a:rPr lang="en-US" altLang="zh-TW" dirty="0" err="1"/>
              <a:t>dockerfile</a:t>
            </a:r>
            <a:r>
              <a:rPr lang="en-US" altLang="zh-TW" dirty="0"/>
              <a:t>/</a:t>
            </a:r>
            <a:r>
              <a:rPr lang="en-US" altLang="zh-TW" dirty="0" err="1"/>
              <a:t>nginx</a:t>
            </a:r>
            <a:r>
              <a:rPr lang="en-US" altLang="zh-TW" dirty="0"/>
              <a:t>/.</a:t>
            </a:r>
          </a:p>
          <a:p>
            <a:pPr marL="457200" lvl="1" indent="0">
              <a:buNone/>
            </a:pPr>
            <a:r>
              <a:rPr lang="en-US" altLang="zh-TW" dirty="0"/>
              <a:t>volumes:</a:t>
            </a:r>
          </a:p>
          <a:p>
            <a:pPr marL="457200" lvl="1" indent="0">
              <a:buNone/>
            </a:pPr>
            <a:r>
              <a:rPr lang="en-US" altLang="zh-TW" dirty="0"/>
              <a:t>  - ./</a:t>
            </a:r>
            <a:r>
              <a:rPr lang="en-US" altLang="zh-TW" dirty="0" err="1"/>
              <a:t>dockerfile</a:t>
            </a:r>
            <a:r>
              <a:rPr lang="en-US" altLang="zh-TW" dirty="0"/>
              <a:t>/</a:t>
            </a:r>
            <a:r>
              <a:rPr lang="en-US" altLang="zh-TW" dirty="0" err="1"/>
              <a:t>nginx</a:t>
            </a:r>
            <a:r>
              <a:rPr lang="en-US" altLang="zh-TW" dirty="0"/>
              <a:t>/web:/</a:t>
            </a:r>
            <a:r>
              <a:rPr lang="en-US" altLang="zh-TW" dirty="0" err="1"/>
              <a:t>usr</a:t>
            </a:r>
            <a:r>
              <a:rPr lang="en-US" altLang="zh-TW" dirty="0"/>
              <a:t>/share/</a:t>
            </a:r>
            <a:r>
              <a:rPr lang="en-US" altLang="zh-TW" dirty="0" err="1"/>
              <a:t>nginx</a:t>
            </a:r>
            <a:r>
              <a:rPr lang="en-US" altLang="zh-TW" dirty="0"/>
              <a:t>/html</a:t>
            </a:r>
          </a:p>
          <a:p>
            <a:pPr marL="0" indent="0">
              <a:buNone/>
            </a:pPr>
            <a:r>
              <a:rPr lang="en-US" altLang="zh-TW" dirty="0"/>
              <a:t>    ports:</a:t>
            </a:r>
          </a:p>
          <a:p>
            <a:pPr marL="0" indent="0">
              <a:buNone/>
            </a:pPr>
            <a:r>
              <a:rPr lang="en-US" altLang="zh-TW" dirty="0"/>
              <a:t>      - "80:80"</a:t>
            </a:r>
          </a:p>
          <a:p>
            <a:pPr marL="0" indent="0">
              <a:buNone/>
            </a:pPr>
            <a:r>
              <a:rPr lang="en-US" altLang="zh-TW" dirty="0"/>
              <a:t>      - "443:443"</a:t>
            </a: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BC9BFDD-40F2-184F-AD36-96ED0CA4CE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2019/4/22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6A24C58-EE1B-BE4C-981C-AA3347F03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3516497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12C3EC9-C896-7C4E-9239-6F5752A22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Compose </a:t>
            </a:r>
            <a:r>
              <a:rPr kumimoji="1" lang="en-US" altLang="zh-TW" dirty="0" err="1"/>
              <a:t>db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DD2D518-BEFD-8B4F-9290-FEDB9AC67F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dirty="0" err="1"/>
              <a:t>db</a:t>
            </a:r>
            <a:r>
              <a:rPr lang="en-US" altLang="zh-TW" dirty="0"/>
              <a:t>:</a:t>
            </a:r>
          </a:p>
          <a:p>
            <a:pPr marL="457200" lvl="1" indent="0">
              <a:buNone/>
            </a:pPr>
            <a:r>
              <a:rPr lang="en-US" altLang="zh-TW" dirty="0" err="1"/>
              <a:t>container_name</a:t>
            </a:r>
            <a:r>
              <a:rPr lang="en-US" altLang="zh-TW" dirty="0"/>
              <a:t>: </a:t>
            </a:r>
            <a:r>
              <a:rPr lang="en-US" altLang="zh-TW" dirty="0" err="1"/>
              <a:t>postgresql</a:t>
            </a:r>
            <a:endParaRPr lang="en-US" altLang="zh-TW" dirty="0"/>
          </a:p>
          <a:p>
            <a:pPr marL="457200" lvl="1" indent="0">
              <a:buNone/>
            </a:pPr>
            <a:r>
              <a:rPr lang="en-US" altLang="zh-TW" dirty="0"/>
              <a:t>image: </a:t>
            </a:r>
            <a:r>
              <a:rPr lang="en-US" altLang="zh-TW" dirty="0" err="1"/>
              <a:t>postgres</a:t>
            </a:r>
            <a:endParaRPr lang="en-US" altLang="zh-TW" dirty="0"/>
          </a:p>
          <a:p>
            <a:pPr marL="457200" lvl="1" indent="0">
              <a:buNone/>
            </a:pPr>
            <a:r>
              <a:rPr lang="en-US" altLang="zh-TW" dirty="0"/>
              <a:t>ports:</a:t>
            </a:r>
          </a:p>
          <a:p>
            <a:pPr marL="457200" lvl="1" indent="0">
              <a:buNone/>
            </a:pPr>
            <a:r>
              <a:rPr lang="en-US" altLang="zh-TW" dirty="0"/>
              <a:t>  - "5432:5432"</a:t>
            </a:r>
          </a:p>
          <a:p>
            <a:pPr marL="0" indent="0">
              <a:buNone/>
            </a:pPr>
            <a:r>
              <a:rPr lang="en-US" altLang="zh-TW" dirty="0"/>
              <a:t>    volumes:</a:t>
            </a:r>
          </a:p>
          <a:p>
            <a:pPr marL="0" indent="0">
              <a:buNone/>
            </a:pPr>
            <a:r>
              <a:rPr lang="en-US" altLang="zh-TW" dirty="0"/>
              <a:t>      - ./</a:t>
            </a:r>
            <a:r>
              <a:rPr lang="en-US" altLang="zh-TW" dirty="0" err="1"/>
              <a:t>pg</a:t>
            </a:r>
            <a:r>
              <a:rPr lang="en-US" altLang="zh-TW" dirty="0"/>
              <a:t>-data:/</a:t>
            </a:r>
            <a:r>
              <a:rPr lang="en-US" altLang="zh-TW" dirty="0" err="1"/>
              <a:t>var</a:t>
            </a:r>
            <a:r>
              <a:rPr lang="en-US" altLang="zh-TW" dirty="0"/>
              <a:t>/lib/</a:t>
            </a:r>
            <a:r>
              <a:rPr lang="en-US" altLang="zh-TW" dirty="0" err="1"/>
              <a:t>postgresql</a:t>
            </a:r>
            <a:r>
              <a:rPr lang="en-US" altLang="zh-TW" dirty="0"/>
              <a:t>/data</a:t>
            </a:r>
          </a:p>
          <a:p>
            <a:pPr marL="0" indent="0">
              <a:buNone/>
            </a:pP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2F0C5C5-01C7-664F-8CCA-57580DAFAB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2019/4/22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2E16DA7-8A63-C94E-B820-0ABE84F9E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956370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C2E91A2-C970-9E43-8525-654866386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ssh</a:t>
            </a:r>
            <a:r>
              <a:rPr kumimoji="1" lang="en-US" altLang="zh-TW" dirty="0"/>
              <a:t> </a:t>
            </a:r>
            <a:r>
              <a:rPr kumimoji="1" lang="zh-CN" altLang="en-US" dirty="0"/>
              <a:t>登入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5B8D10E-A769-0A4D-B5E1-B05F321A5C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sz="3200" dirty="0"/>
              <a:t>Linux </a:t>
            </a:r>
          </a:p>
          <a:p>
            <a:pPr lvl="1"/>
            <a:r>
              <a:rPr kumimoji="1" lang="en-US" altLang="zh-TW" sz="3000" dirty="0"/>
              <a:t>mv k8s.key ~/.</a:t>
            </a:r>
            <a:r>
              <a:rPr kumimoji="1" lang="en-US" altLang="zh-TW" sz="3000" dirty="0" err="1"/>
              <a:t>ssh</a:t>
            </a:r>
            <a:r>
              <a:rPr kumimoji="1" lang="en-US" altLang="zh-TW" sz="3000" dirty="0"/>
              <a:t>/</a:t>
            </a:r>
          </a:p>
          <a:p>
            <a:pPr lvl="1"/>
            <a:r>
              <a:rPr kumimoji="1" lang="en-US" altLang="zh-TW" sz="3000" dirty="0" err="1"/>
              <a:t>chmod</a:t>
            </a:r>
            <a:r>
              <a:rPr kumimoji="1" lang="en-US" altLang="zh-TW" sz="3000" dirty="0"/>
              <a:t> 600 ~/.</a:t>
            </a:r>
            <a:r>
              <a:rPr kumimoji="1" lang="en-US" altLang="zh-TW" sz="3000" dirty="0" err="1"/>
              <a:t>ssh</a:t>
            </a:r>
            <a:r>
              <a:rPr kumimoji="1" lang="en-US" altLang="zh-TW" sz="3000" dirty="0"/>
              <a:t>/k8s.key</a:t>
            </a:r>
          </a:p>
          <a:p>
            <a:pPr lvl="1"/>
            <a:r>
              <a:rPr kumimoji="1" lang="en-US" altLang="zh-TW" sz="3000" dirty="0" err="1"/>
              <a:t>ssh</a:t>
            </a:r>
            <a:r>
              <a:rPr kumimoji="1" lang="en-US" altLang="zh-TW" sz="3000" dirty="0"/>
              <a:t> –</a:t>
            </a:r>
            <a:r>
              <a:rPr kumimoji="1" lang="en-US" altLang="zh-TW" sz="3000" dirty="0" err="1"/>
              <a:t>i</a:t>
            </a:r>
            <a:r>
              <a:rPr kumimoji="1" lang="en-US" altLang="zh-TW" sz="3000" dirty="0"/>
              <a:t> ~/.</a:t>
            </a:r>
            <a:r>
              <a:rPr kumimoji="1" lang="en-US" altLang="zh-TW" sz="3000" dirty="0" err="1"/>
              <a:t>ssh</a:t>
            </a:r>
            <a:r>
              <a:rPr kumimoji="1" lang="en-US" altLang="zh-TW" sz="3000" dirty="0"/>
              <a:t>/k8s.key </a:t>
            </a:r>
            <a:r>
              <a:rPr kumimoji="1" lang="en-US" altLang="zh-TW" sz="3000" dirty="0">
                <a:hlinkClick r:id="rId2"/>
              </a:rPr>
              <a:t>demoyuw@192.68.199.1</a:t>
            </a:r>
            <a:endParaRPr kumimoji="1" lang="en-US" altLang="zh-TW" sz="3000" dirty="0"/>
          </a:p>
          <a:p>
            <a:r>
              <a:rPr kumimoji="1" lang="en-US" altLang="zh-TW" sz="3200" dirty="0"/>
              <a:t>Windows</a:t>
            </a:r>
          </a:p>
          <a:p>
            <a:pPr lvl="1"/>
            <a:r>
              <a:rPr kumimoji="1" lang="zh-CN" altLang="en-US" sz="3000" dirty="0"/>
              <a:t>參考附檔</a:t>
            </a:r>
            <a:r>
              <a:rPr kumimoji="1" lang="en-US" altLang="zh-TW" sz="3000" dirty="0"/>
              <a:t> 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657F2FC2-6FE6-D94F-B0D1-CB28CADF56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2019/4/22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7BBE7CDD-AA8A-2048-BBCA-36B7852E0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471977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2F54B7C-0125-0947-A26B-6931EE9FC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Compose app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C68F73B-7A43-E04F-B2D9-B088E2069D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zh-TW" dirty="0"/>
              <a:t>app:</a:t>
            </a:r>
          </a:p>
          <a:p>
            <a:pPr marL="0" indent="0">
              <a:buNone/>
            </a:pPr>
            <a:r>
              <a:rPr lang="en-US" altLang="zh-TW" dirty="0"/>
              <a:t>  </a:t>
            </a:r>
            <a:r>
              <a:rPr lang="en-US" altLang="zh-TW" dirty="0" err="1"/>
              <a:t>container_name</a:t>
            </a:r>
            <a:r>
              <a:rPr lang="en-US" altLang="zh-TW" dirty="0"/>
              <a:t>: flask</a:t>
            </a:r>
          </a:p>
          <a:p>
            <a:pPr marL="0" indent="0">
              <a:buNone/>
            </a:pPr>
            <a:r>
              <a:rPr lang="en-US" altLang="zh-TW" dirty="0"/>
              <a:t>  build: ./</a:t>
            </a:r>
            <a:r>
              <a:rPr lang="en-US" altLang="zh-TW" dirty="0" err="1"/>
              <a:t>dockerfile</a:t>
            </a:r>
            <a:r>
              <a:rPr lang="en-US" altLang="zh-TW" dirty="0"/>
              <a:t>/flask-</a:t>
            </a:r>
            <a:r>
              <a:rPr lang="en-US" altLang="zh-TW" dirty="0" err="1"/>
              <a:t>api</a:t>
            </a:r>
            <a:r>
              <a:rPr lang="en-US" altLang="zh-TW" dirty="0"/>
              <a:t>/.</a:t>
            </a:r>
          </a:p>
          <a:p>
            <a:pPr marL="0" indent="0">
              <a:buNone/>
            </a:pPr>
            <a:r>
              <a:rPr lang="en-US" altLang="zh-TW" dirty="0"/>
              <a:t>  ports:</a:t>
            </a:r>
          </a:p>
          <a:p>
            <a:pPr marL="0" indent="0">
              <a:buNone/>
            </a:pPr>
            <a:r>
              <a:rPr lang="en-US" altLang="zh-TW" dirty="0"/>
              <a:t>    - "10009:10009"</a:t>
            </a:r>
          </a:p>
          <a:p>
            <a:pPr marL="0" indent="0">
              <a:buNone/>
            </a:pPr>
            <a:r>
              <a:rPr lang="en-US" altLang="zh-TW" dirty="0"/>
              <a:t>  </a:t>
            </a:r>
            <a:r>
              <a:rPr lang="en-US" altLang="zh-TW" dirty="0" err="1"/>
              <a:t>depends_on</a:t>
            </a:r>
            <a:r>
              <a:rPr lang="en-US" altLang="zh-TW" dirty="0"/>
              <a:t>:</a:t>
            </a:r>
          </a:p>
          <a:p>
            <a:pPr marL="0" indent="0">
              <a:buNone/>
            </a:pPr>
            <a:r>
              <a:rPr lang="en-US" altLang="zh-TW" dirty="0"/>
              <a:t>    - </a:t>
            </a:r>
            <a:r>
              <a:rPr lang="en-US" altLang="zh-TW" dirty="0" err="1"/>
              <a:t>db</a:t>
            </a:r>
            <a:endParaRPr lang="en-US" altLang="zh-TW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6005366-4310-284A-95D5-529398CC5A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2019/4/22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5E238AE-0C1A-FD4B-AE97-C7E1239ED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6583001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EE74E48-1F3F-4B48-9C65-DF02FA64C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/>
          <a:lstStyle/>
          <a:p>
            <a:r>
              <a:rPr kumimoji="1" lang="en-US" altLang="zh-TW" dirty="0" err="1"/>
              <a:t>Docer</a:t>
            </a:r>
            <a:r>
              <a:rPr kumimoji="1" lang="en-US" altLang="zh-TW" dirty="0"/>
              <a:t>-compose command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FF352C2-DD6D-D742-8862-6F59C0D648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8946541" cy="4195481"/>
          </a:xfrm>
        </p:spPr>
        <p:txBody>
          <a:bodyPr/>
          <a:lstStyle/>
          <a:p>
            <a:r>
              <a:rPr kumimoji="1" lang="en-US" altLang="zh-TW" dirty="0"/>
              <a:t>docker-compose build</a:t>
            </a:r>
          </a:p>
          <a:p>
            <a:pPr lvl="1"/>
            <a:r>
              <a:rPr kumimoji="1" lang="zh-CN" altLang="en-US" dirty="0"/>
              <a:t>建立</a:t>
            </a:r>
            <a:r>
              <a:rPr kumimoji="1" lang="en-US" altLang="zh-CN" dirty="0"/>
              <a:t>docker-compose image</a:t>
            </a:r>
          </a:p>
          <a:p>
            <a:endParaRPr kumimoji="1" lang="en-US" altLang="zh-TW" dirty="0"/>
          </a:p>
          <a:p>
            <a:pPr marL="457200" lvl="1" indent="0">
              <a:buNone/>
            </a:pPr>
            <a:endParaRPr kumimoji="1" lang="en-US" altLang="zh-CN" dirty="0"/>
          </a:p>
          <a:p>
            <a:pPr lvl="1"/>
            <a:endParaRPr kumimoji="1" lang="en-US" altLang="zh-TW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DC4365F-C9C7-C347-9188-CE4057288D1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</p:spPr>
        <p:txBody>
          <a:bodyPr/>
          <a:lstStyle/>
          <a:p>
            <a:fld id="{83DBC991-9F8A-684C-94E5-0179D68D8362}" type="datetime1">
              <a:rPr kumimoji="1" lang="zh-TW" altLang="en-US" smtClean="0"/>
              <a:t>2019/4/22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50383DB-6CA2-BB41-9034-B9029E791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0D48C1CA-DC90-284F-98A1-4BA8430588C0}" type="slidenum">
              <a:rPr kumimoji="1" lang="zh-TW" altLang="en-US" smtClean="0"/>
              <a:t>41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7FE8A09-7383-F14B-9E1C-0528D1542C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2743" y="1642965"/>
            <a:ext cx="5849257" cy="5202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8875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E0AD6E3-C3BF-A14A-B4B0-AD5D9AE2D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Docer</a:t>
            </a:r>
            <a:r>
              <a:rPr kumimoji="1" lang="en-US" altLang="zh-TW" dirty="0"/>
              <a:t>-compose command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D6E1B75-C776-8A41-95DF-D814336C5C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啟動</a:t>
            </a:r>
            <a:r>
              <a:rPr kumimoji="1" lang="en-US" altLang="zh-CN" dirty="0"/>
              <a:t> Services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Docker-compose up: </a:t>
            </a:r>
            <a:r>
              <a:rPr kumimoji="1" lang="zh-CN" altLang="en-US" dirty="0"/>
              <a:t>終端執行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Docker-compose up –d: </a:t>
            </a:r>
            <a:r>
              <a:rPr kumimoji="1" lang="zh-CN" altLang="en-US" dirty="0"/>
              <a:t>在背景執行</a:t>
            </a:r>
            <a:endParaRPr kumimoji="1" lang="en-US" altLang="zh-TW" dirty="0"/>
          </a:p>
          <a:p>
            <a:endParaRPr kumimoji="1" lang="en-US" altLang="zh-TW" dirty="0"/>
          </a:p>
          <a:p>
            <a:pPr lvl="1"/>
            <a:endParaRPr kumimoji="1" lang="en-US" altLang="zh-CN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4D8F997-B73F-344F-BA63-508CACFBB4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2019/4/22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E867EBD-F75F-534F-903B-0A1269425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42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A41FF56-AEF1-B14C-B293-580A5614E2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0" y="3753696"/>
            <a:ext cx="8373452" cy="3104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62765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D0A11CE-CB26-6A49-AE9E-B948ABC4B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Docer</a:t>
            </a:r>
            <a:r>
              <a:rPr kumimoji="1" lang="en-US" altLang="zh-TW" dirty="0"/>
              <a:t>-compose command -3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BD5CFD4-10C2-B347-9301-B4C55B9228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docker-compose </a:t>
            </a:r>
            <a:r>
              <a:rPr kumimoji="1" lang="en-US" altLang="zh-TW" dirty="0" err="1"/>
              <a:t>ps</a:t>
            </a:r>
            <a:endParaRPr kumimoji="1" lang="en-US" altLang="zh-TW" dirty="0"/>
          </a:p>
          <a:p>
            <a:pPr lvl="1"/>
            <a:r>
              <a:rPr kumimoji="1" lang="zh-CN" altLang="en-US" dirty="0"/>
              <a:t>列出執行中的</a:t>
            </a:r>
            <a:r>
              <a:rPr kumimoji="1" lang="en-US" altLang="zh-CN" dirty="0"/>
              <a:t>process</a:t>
            </a:r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r>
              <a:rPr kumimoji="1" lang="en-US" altLang="zh-TW" dirty="0"/>
              <a:t>Docker-compose down</a:t>
            </a:r>
          </a:p>
          <a:p>
            <a:pPr lvl="1"/>
            <a:r>
              <a:rPr kumimoji="1" lang="zh-CN" altLang="en-US" dirty="0"/>
              <a:t>停止並刪除</a:t>
            </a:r>
            <a:r>
              <a:rPr kumimoji="1" lang="en-US" altLang="zh-CN" dirty="0"/>
              <a:t> Services</a:t>
            </a: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1D413F1-A284-7E48-9190-C596CB429E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2019/4/22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A66377D-2DFA-2345-87C5-D54742AE8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43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BA158823-969E-C044-82F7-103F90D320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9379" y="5660669"/>
            <a:ext cx="7453476" cy="1172882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8733F7DF-5856-F241-BDD5-C9C6B04F9D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6332" y="3160057"/>
            <a:ext cx="9130772" cy="1382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60061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25BACA56-0942-2E4E-97EA-1A6A7D1A8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Kubernetes</a:t>
            </a:r>
            <a:endParaRPr kumimoji="1" lang="zh-TW" altLang="en-US" dirty="0"/>
          </a:p>
        </p:txBody>
      </p:sp>
      <p:sp>
        <p:nvSpPr>
          <p:cNvPr id="5" name="文字預留位置 4">
            <a:extLst>
              <a:ext uri="{FF2B5EF4-FFF2-40B4-BE49-F238E27FC236}">
                <a16:creationId xmlns:a16="http://schemas.microsoft.com/office/drawing/2014/main" id="{88AB1F7F-1F8A-2148-87DF-1CB49DA7E4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ED579C24-F3E8-5D43-BA73-5126871BC7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C7E67-DA12-4549-ACF6-EC79DE233D01}" type="datetime1">
              <a:rPr kumimoji="1" lang="zh-TW" altLang="en-US" smtClean="0"/>
              <a:t>2019/4/22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D18EDA71-EE6F-1642-B064-0D525051A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863836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BD88173B-54E7-3A43-A66B-57C57005C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Install </a:t>
            </a:r>
            <a:r>
              <a:rPr kumimoji="1" lang="en-US" altLang="zh-TW" dirty="0" err="1"/>
              <a:t>kubectl</a:t>
            </a:r>
            <a:endParaRPr kumimoji="1" lang="zh-TW" altLang="en-US" dirty="0"/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E1C0FE1C-52BA-F447-BD2D-6A83B77C04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https://k8smeetup.github.io/docs/tasks/tools/install-</a:t>
            </a:r>
            <a:r>
              <a:rPr kumimoji="1" lang="en-US" altLang="zh-TW" dirty="0" err="1"/>
              <a:t>kubectl</a:t>
            </a:r>
            <a:r>
              <a:rPr kumimoji="1" lang="en-US" altLang="zh-TW" dirty="0"/>
              <a:t>/#%E5%9C%A8-windows-%E7%B3%BB%E7%BB%9F%E4%B8%8A%E9%80%9A%E8%BF%87-chocolatey-%E5%AE%89%E8%A3%85-kubectl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19DFB808-E878-6242-A0ED-7FDE06A30C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2086E-EC3A-6043-AF2B-662B66CD873A}" type="datetime1">
              <a:rPr kumimoji="1" lang="zh-TW" altLang="en-US" smtClean="0"/>
              <a:t>2019/4/22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CEE48982-7315-6643-BAFD-EF3910B04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9012569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EEAB08AD-D650-174F-A9C4-49C913F7A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Kubernetes</a:t>
            </a:r>
            <a:endParaRPr kumimoji="1"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C1488871-2601-0F4E-BA65-D856E5EA09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管理</a:t>
            </a:r>
            <a:r>
              <a:rPr kumimoji="1" lang="en-US" altLang="zh-TW" dirty="0"/>
              <a:t>Container</a:t>
            </a:r>
            <a:r>
              <a:rPr kumimoji="1" lang="zh-Hant" altLang="en-US" dirty="0"/>
              <a:t> 管理工具</a:t>
            </a:r>
            <a:endParaRPr kumimoji="1" lang="en-US" altLang="zh-Hant" dirty="0"/>
          </a:p>
          <a:p>
            <a:r>
              <a:rPr kumimoji="1" lang="zh-TW" altLang="en-US" dirty="0"/>
              <a:t>自動化部屬</a:t>
            </a:r>
            <a:endParaRPr kumimoji="1" lang="en-US" altLang="zh-TW" dirty="0"/>
          </a:p>
          <a:p>
            <a:r>
              <a:rPr kumimoji="1" lang="zh-TW" altLang="en-US" dirty="0"/>
              <a:t>自動化擴展</a:t>
            </a:r>
            <a:endParaRPr kumimoji="1" lang="en-US" altLang="zh-TW" dirty="0"/>
          </a:p>
          <a:p>
            <a:r>
              <a:rPr kumimoji="1" lang="zh-TW" altLang="en-US" dirty="0"/>
              <a:t>使用</a:t>
            </a:r>
            <a:r>
              <a:rPr kumimoji="1" lang="en-US" altLang="zh-TW" dirty="0"/>
              <a:t>Docker </a:t>
            </a:r>
            <a:r>
              <a:rPr kumimoji="1" lang="zh-CN" altLang="en-US" dirty="0"/>
              <a:t>封裝與執行</a:t>
            </a:r>
            <a:endParaRPr kumimoji="1" lang="en-US" altLang="zh-CN" dirty="0"/>
          </a:p>
          <a:p>
            <a:r>
              <a:rPr kumimoji="1" lang="zh-CN" altLang="en-US" dirty="0"/>
              <a:t>解決大規模部署問題</a:t>
            </a:r>
            <a:endParaRPr kumimoji="1" lang="en-US" altLang="zh-CN" dirty="0"/>
          </a:p>
          <a:p>
            <a:r>
              <a:rPr kumimoji="1" lang="zh-CN" altLang="en-US" dirty="0"/>
              <a:t>擁有自我修復機制</a:t>
            </a:r>
            <a:endParaRPr kumimoji="1" lang="en-US" altLang="zh-TW" dirty="0"/>
          </a:p>
          <a:p>
            <a:endParaRPr kumimoji="1" lang="en-US" altLang="zh-Hant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0656F963-65D8-874C-8F82-ACC3141919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9164" y="3576918"/>
            <a:ext cx="1999672" cy="1999672"/>
          </a:xfrm>
          <a:prstGeom prst="rect">
            <a:avLst/>
          </a:prstGeom>
        </p:spPr>
      </p:pic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13F3F514-F443-4944-8A25-5092738F79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66535F-47BB-8943-8B4D-7BB7F0CE492B}" type="datetime1">
              <a:rPr kumimoji="1" lang="zh-TW" altLang="en-US" smtClean="0"/>
              <a:t>2019/4/22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5D9AD21B-ABE0-684D-9EF5-D557506E50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6933878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453B904-FC86-0848-ABB8-1321DE7A56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</a:t>
            </a:r>
            <a:r>
              <a:rPr kumimoji="1" lang="zh-CN" altLang="en-US" dirty="0"/>
              <a:t>架構圖</a:t>
            </a:r>
            <a:endParaRPr kumimoji="1" lang="zh-TW" altLang="en-US" dirty="0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E6C4F333-CECA-5141-BFF8-1619CD0615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29760" y="1219200"/>
            <a:ext cx="7621073" cy="5562508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F943F7C6-99D2-4E4F-856E-8E139226D8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0277B9-A9A0-4446-BEA6-1F9F3EDFE13C}" type="datetime1">
              <a:rPr kumimoji="1" lang="zh-TW" altLang="en-US" smtClean="0"/>
              <a:t>2019/4/22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78024DBA-1641-9543-95EB-B17A86ADAE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1720259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1B255EE-D350-6344-92F0-B0A3DA80B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Kubernetes</a:t>
            </a:r>
            <a:r>
              <a:rPr kumimoji="1" lang="zh-Hant" altLang="en-US" dirty="0"/>
              <a:t> 元件</a:t>
            </a:r>
            <a:r>
              <a:rPr kumimoji="1" lang="en-US" altLang="zh-TW" dirty="0"/>
              <a:t> –1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B07354C-023A-7C49-807D-6E43764850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Pods</a:t>
            </a:r>
            <a:r>
              <a:rPr kumimoji="1" lang="zh-TW" altLang="en-US" dirty="0"/>
              <a:t> </a:t>
            </a:r>
            <a:r>
              <a:rPr kumimoji="1" lang="en-US" altLang="zh-TW" dirty="0"/>
              <a:t>(</a:t>
            </a:r>
            <a:r>
              <a:rPr kumimoji="1" lang="en-US" altLang="zh-TW" dirty="0" err="1"/>
              <a:t>po</a:t>
            </a:r>
            <a:r>
              <a:rPr kumimoji="1" lang="en-US" altLang="zh-TW" dirty="0"/>
              <a:t>)</a:t>
            </a:r>
          </a:p>
          <a:p>
            <a:pPr lvl="1"/>
            <a:r>
              <a:rPr kumimoji="1" lang="en-US" altLang="zh-TW" dirty="0"/>
              <a:t>Kubernetes</a:t>
            </a:r>
            <a:r>
              <a:rPr kumimoji="1" lang="zh-CN" altLang="en-US" dirty="0"/>
              <a:t>最小單位，由一個或多個</a:t>
            </a:r>
            <a:r>
              <a:rPr kumimoji="1" lang="en-US" altLang="zh-CN" dirty="0"/>
              <a:t>container</a:t>
            </a:r>
            <a:r>
              <a:rPr kumimoji="1" lang="zh-CN" altLang="en-US" dirty="0"/>
              <a:t>所組成</a:t>
            </a:r>
            <a:endParaRPr kumimoji="1" lang="en-US" altLang="zh-CN" dirty="0"/>
          </a:p>
          <a:p>
            <a:r>
              <a:rPr kumimoji="1" lang="en-US" altLang="zh-TW" dirty="0" err="1"/>
              <a:t>ReplicaSet</a:t>
            </a:r>
            <a:r>
              <a:rPr kumimoji="1" lang="en-US" altLang="zh-TW" dirty="0"/>
              <a:t> (</a:t>
            </a:r>
            <a:r>
              <a:rPr kumimoji="1" lang="en-US" altLang="zh-TW" dirty="0" err="1"/>
              <a:t>rs</a:t>
            </a:r>
            <a:r>
              <a:rPr kumimoji="1" lang="en-US" altLang="zh-TW" dirty="0"/>
              <a:t>)</a:t>
            </a:r>
          </a:p>
          <a:p>
            <a:pPr lvl="1"/>
            <a:r>
              <a:rPr kumimoji="1" lang="zh-CN" altLang="en-US" dirty="0"/>
              <a:t>用來管理</a:t>
            </a:r>
            <a:r>
              <a:rPr kumimoji="1" lang="en-US" altLang="zh-CN" dirty="0"/>
              <a:t>Pods</a:t>
            </a:r>
            <a:r>
              <a:rPr kumimoji="1" lang="zh-CN" altLang="en-US" dirty="0"/>
              <a:t>，確保維持在指定數量</a:t>
            </a:r>
            <a:endParaRPr kumimoji="1" lang="en-US" altLang="zh-CN" dirty="0"/>
          </a:p>
          <a:p>
            <a:r>
              <a:rPr kumimoji="1" lang="en-US" altLang="zh-TW" dirty="0"/>
              <a:t>Deployment (deploy)</a:t>
            </a:r>
          </a:p>
          <a:p>
            <a:pPr lvl="1"/>
            <a:r>
              <a:rPr kumimoji="1" lang="zh-CN" altLang="en-US" dirty="0"/>
              <a:t>管理</a:t>
            </a:r>
            <a:r>
              <a:rPr kumimoji="1" lang="zh-Hant" altLang="en-US" dirty="0"/>
              <a:t> </a:t>
            </a:r>
            <a:r>
              <a:rPr kumimoji="1" lang="en-US" altLang="zh-TW" dirty="0"/>
              <a:t>Replicate Set</a:t>
            </a:r>
            <a:r>
              <a:rPr kumimoji="1" lang="zh-Hant" altLang="en-US" dirty="0"/>
              <a:t> 與</a:t>
            </a:r>
            <a:r>
              <a:rPr kumimoji="1" lang="en-US" altLang="zh-Hant" dirty="0"/>
              <a:t>Pods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8C31B54A-9041-BF4C-BFBB-3310028645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B3EB5-38A7-F34F-9A6F-DBC501AAA195}" type="datetime1">
              <a:rPr kumimoji="1" lang="zh-TW" altLang="en-US" smtClean="0"/>
              <a:t>2019/4/22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802E76A9-E1C3-E64F-938B-0EA3C4974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661790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BD1A025-69D6-914C-A3E4-3A29018B7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Kubernetes</a:t>
            </a:r>
            <a:r>
              <a:rPr kumimoji="1" lang="zh-Hant" altLang="en-US" dirty="0"/>
              <a:t> 元件</a:t>
            </a:r>
            <a:r>
              <a:rPr kumimoji="1" lang="en-US" altLang="zh-TW" dirty="0"/>
              <a:t> –2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CC34EE5-1B96-C64F-893D-3C79855D0B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Service (svc)</a:t>
            </a:r>
          </a:p>
          <a:p>
            <a:pPr lvl="1"/>
            <a:r>
              <a:rPr kumimoji="1" lang="zh-CN" altLang="en-US" dirty="0"/>
              <a:t>處理</a:t>
            </a:r>
            <a:r>
              <a:rPr kumimoji="1" lang="en-US" altLang="zh-CN" dirty="0"/>
              <a:t>Kubernetes</a:t>
            </a:r>
            <a:r>
              <a:rPr kumimoji="1" lang="zh-CN" altLang="en-US" dirty="0"/>
              <a:t>對外網路</a:t>
            </a:r>
            <a:endParaRPr kumimoji="1" lang="en-US" altLang="zh-CN" dirty="0"/>
          </a:p>
          <a:p>
            <a:r>
              <a:rPr kumimoji="1" lang="en-US" altLang="zh-TW" dirty="0"/>
              <a:t>Label and Label Selector</a:t>
            </a:r>
          </a:p>
          <a:p>
            <a:pPr lvl="1"/>
            <a:r>
              <a:rPr kumimoji="1" lang="en-US" altLang="zh-TW" dirty="0"/>
              <a:t> key=value </a:t>
            </a:r>
            <a:r>
              <a:rPr kumimoji="1" lang="zh-CN" altLang="en-US" dirty="0"/>
              <a:t>標籤，用以選擇元件</a:t>
            </a: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529A10D0-7617-AB43-B49D-3D1C110FEE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2019/4/22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E835BEBE-D031-D34C-B9F1-1BECA34FA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003631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E552EAA0-14EC-A948-BCA2-EF27FC64D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Container </a:t>
            </a:r>
            <a:r>
              <a:rPr kumimoji="1" lang="zh-CN" altLang="en-US" dirty="0"/>
              <a:t>與</a:t>
            </a:r>
            <a:r>
              <a:rPr kumimoji="1" lang="en-US" altLang="zh-CN" dirty="0"/>
              <a:t>Docker</a:t>
            </a:r>
            <a:endParaRPr kumimoji="1" lang="zh-TW" altLang="en-US" dirty="0"/>
          </a:p>
        </p:txBody>
      </p:sp>
      <p:sp>
        <p:nvSpPr>
          <p:cNvPr id="5" name="文字預留位置 4">
            <a:extLst>
              <a:ext uri="{FF2B5EF4-FFF2-40B4-BE49-F238E27FC236}">
                <a16:creationId xmlns:a16="http://schemas.microsoft.com/office/drawing/2014/main" id="{D1E25086-60DC-7741-A7C5-C72AC2ED56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63536942-F3DC-6744-B39B-8D9056851D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20198-A885-A449-B9E6-875E8C8D78BC}" type="datetime1">
              <a:rPr kumimoji="1" lang="zh-TW" altLang="en-US" smtClean="0"/>
              <a:t>2019/4/22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76086202-EBF6-B842-A0D2-3AECED12D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19089341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7058E30-5432-5149-A95D-E4EE3C882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- pods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F8D3B82B-1BFA-864D-851A-D29FD8ABD0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6111" y="2237633"/>
            <a:ext cx="10070191" cy="4099160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AD6846B0-8D8D-4B48-9730-4C5CDDB3B5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5D71DE-9322-774B-B1C7-0E5301689D1B}" type="datetime1">
              <a:rPr kumimoji="1" lang="zh-TW" altLang="en-US" smtClean="0"/>
              <a:t>2019/4/22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5951B8CF-863C-4141-8672-C11ECD428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445849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7339A5D9-73FC-514D-80A3-8D1A8724D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-Service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C8B1815F-033B-BD47-948B-A5DF4FDB1F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93670" y="2052638"/>
            <a:ext cx="4776376" cy="4195762"/>
          </a:xfrm>
        </p:spPr>
      </p:pic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6F758C94-DDDF-4043-ACC4-56024A1700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685FD8-03E1-8D4F-B657-181A05833500}" type="datetime1">
              <a:rPr kumimoji="1" lang="zh-TW" altLang="en-US" smtClean="0"/>
              <a:t>2019/4/22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5311B0E9-997A-2543-8607-4F597D0E0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5228839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9801C31-6A2B-ED4F-B546-EBCF104CB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Label and Label Selector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B67060C9-45AD-0E4A-8D75-B571D53B36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72245" y="1522551"/>
            <a:ext cx="4409286" cy="4195762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FE2C42B2-DD6E-7B4F-88B8-63049051A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DA524-9D05-A547-8CE4-7C0674DD8003}" type="datetime1">
              <a:rPr kumimoji="1" lang="zh-TW" altLang="en-US" smtClean="0"/>
              <a:t>2019/4/22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7C44117B-54DF-154F-8E19-A50BBA02B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7136629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FD23A8F-AE5C-7141-ABEB-AF60E5C4F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- Scaling</a:t>
            </a:r>
            <a:endParaRPr kumimoji="1" lang="zh-TW" altLang="en-US" dirty="0"/>
          </a:p>
        </p:txBody>
      </p:sp>
      <p:pic>
        <p:nvPicPr>
          <p:cNvPr id="11" name="內容版面配置區 10">
            <a:extLst>
              <a:ext uri="{FF2B5EF4-FFF2-40B4-BE49-F238E27FC236}">
                <a16:creationId xmlns:a16="http://schemas.microsoft.com/office/drawing/2014/main" id="{9D2EFE03-4E8B-EE42-B8CB-C0290AD00AE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896769" y="2117725"/>
            <a:ext cx="3911600" cy="4076700"/>
          </a:xfrm>
        </p:spPr>
      </p:pic>
      <p:pic>
        <p:nvPicPr>
          <p:cNvPr id="21" name="內容版面配置區 20">
            <a:extLst>
              <a:ext uri="{FF2B5EF4-FFF2-40B4-BE49-F238E27FC236}">
                <a16:creationId xmlns:a16="http://schemas.microsoft.com/office/drawing/2014/main" id="{90FE9BF6-FF55-044B-87D6-D00664BC4BB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1390080" y="2070735"/>
            <a:ext cx="3822252" cy="4195763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65BE9F31-6D17-9C4F-BAED-E24FD6F938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6C8C1-212B-2542-B3A6-E5E711968FF4}" type="datetime1">
              <a:rPr kumimoji="1" lang="zh-TW" altLang="en-US" smtClean="0"/>
              <a:t>2019/4/22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1537782F-A4E6-F747-90F3-EAC5EF4532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0962929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52720F2-121D-EE41-9D01-3E0D496C0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– Rolling update -1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A38ABCE8-F959-384F-BA09-0A4CBF349FD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661567" y="1656878"/>
            <a:ext cx="3726750" cy="4195763"/>
          </a:xfrm>
        </p:spPr>
      </p:pic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D56F9DF5-E9D0-3844-8BC2-442B5AA98FB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656309" y="1678405"/>
            <a:ext cx="4254500" cy="3898900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033733B4-A504-0949-AF09-E9564156E5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DAC7D-2A4F-2C49-8425-93A3ADDE25BB}" type="datetime1">
              <a:rPr kumimoji="1" lang="zh-TW" altLang="en-US" smtClean="0"/>
              <a:t>2019/4/22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77555AAA-939C-9B43-9665-FE9787F7E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311379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FFF9468-B349-6047-ADD0-8FAD20775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– Rolling update -2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13D2AC46-FDC6-8F4C-B209-7ACF56FAEAE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154906" y="2152977"/>
            <a:ext cx="4292600" cy="3975100"/>
          </a:xfrm>
        </p:spPr>
      </p:pic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3D509847-CDB6-7C42-BD67-3B28DB2460B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654675" y="2336126"/>
            <a:ext cx="4395788" cy="3639898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DDEB5B02-4A02-2C46-95D9-6812F29454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D2EA4-1AEC-F344-9A03-CA0A53D719B8}" type="datetime1">
              <a:rPr kumimoji="1" lang="zh-TW" altLang="en-US" smtClean="0"/>
              <a:t>2019/4/22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9CB45192-712E-9C4B-A767-B248641AF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3941345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9708507-0B60-A347-94B9-8AE929ADF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network module – Flannel (Overlay network)</a:t>
            </a:r>
            <a:endParaRPr kumimoji="1" lang="zh-TW" altLang="en-US" dirty="0"/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53B4FFC6-7AFB-CB4D-B1DD-4CFAE0D119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540" y="2052918"/>
            <a:ext cx="4245159" cy="4195481"/>
          </a:xfrm>
        </p:spPr>
        <p:txBody>
          <a:bodyPr/>
          <a:lstStyle/>
          <a:p>
            <a:r>
              <a:rPr kumimoji="1" lang="en-US" altLang="zh-TW" dirty="0" err="1"/>
              <a:t>Coreos</a:t>
            </a:r>
            <a:r>
              <a:rPr kumimoji="1" lang="en-US" altLang="zh-TW" dirty="0"/>
              <a:t> project </a:t>
            </a:r>
          </a:p>
          <a:p>
            <a:r>
              <a:rPr kumimoji="1" lang="zh-TW" altLang="en-US" dirty="0"/>
              <a:t>簡化的</a:t>
            </a:r>
            <a:r>
              <a:rPr kumimoji="1" lang="en-US" altLang="zh-TW" dirty="0"/>
              <a:t>layer 3</a:t>
            </a:r>
            <a:r>
              <a:rPr kumimoji="1" lang="zh-CN" altLang="en-US" dirty="0"/>
              <a:t>層網路</a:t>
            </a:r>
            <a:endParaRPr kumimoji="1" lang="en-US" altLang="zh-CN" dirty="0"/>
          </a:p>
          <a:p>
            <a:r>
              <a:rPr kumimoji="1" lang="zh-CN" altLang="en-US" dirty="0"/>
              <a:t>全部</a:t>
            </a:r>
            <a:r>
              <a:rPr kumimoji="1" lang="en-US" altLang="zh-CN" dirty="0"/>
              <a:t>pods</a:t>
            </a:r>
            <a:r>
              <a:rPr kumimoji="1" lang="zh-CN" altLang="en-US" dirty="0"/>
              <a:t>皆在同個內網</a:t>
            </a:r>
            <a:endParaRPr kumimoji="1" lang="en-US" altLang="zh-CN" dirty="0"/>
          </a:p>
          <a:p>
            <a:r>
              <a:rPr kumimoji="1" lang="zh-CN" altLang="en-US" dirty="0"/>
              <a:t>不支援</a:t>
            </a:r>
            <a:r>
              <a:rPr kumimoji="1" lang="en-US" altLang="zh-CN" dirty="0"/>
              <a:t>Network Policy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A0B81A3-5E3B-8841-9C20-687BF84E5C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0CD5C-6F6C-8C46-B8F8-793A1E2B3F23}" type="datetime1">
              <a:rPr kumimoji="1" lang="zh-TW" altLang="en-US" smtClean="0"/>
              <a:t>2019/4/22</a:t>
            </a:fld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43BA594-FF11-9A4F-8387-B34E94D0B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56</a:t>
            </a:fld>
            <a:endParaRPr kumimoji="1" lang="zh-TW" altLang="en-US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ED43B8EC-9EE9-6145-BA6D-7DCB80BD7D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2699" y="1563915"/>
            <a:ext cx="6963641" cy="4800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51690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9851C2C-7A34-9340-8EBD-C82888DE8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network module - Calico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F3E60E2-0D6C-2748-8EE9-05A16CE2AE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5533015" cy="4195481"/>
          </a:xfrm>
        </p:spPr>
        <p:txBody>
          <a:bodyPr/>
          <a:lstStyle/>
          <a:p>
            <a:r>
              <a:rPr kumimoji="1" lang="zh-CN" altLang="en-US" dirty="0"/>
              <a:t>用</a:t>
            </a:r>
            <a:r>
              <a:rPr kumimoji="1" lang="en-US" altLang="zh-TW" dirty="0"/>
              <a:t>iptables</a:t>
            </a:r>
            <a:r>
              <a:rPr kumimoji="1" lang="zh-TW" altLang="en-US" dirty="0"/>
              <a:t> </a:t>
            </a:r>
            <a:r>
              <a:rPr kumimoji="1" lang="en-US" altLang="zh-TW" dirty="0"/>
              <a:t>forward</a:t>
            </a:r>
            <a:endParaRPr kumimoji="1" lang="en-US" altLang="zh-CN" dirty="0"/>
          </a:p>
          <a:p>
            <a:r>
              <a:rPr kumimoji="1" lang="zh-CN" altLang="en-US" dirty="0"/>
              <a:t>可建立</a:t>
            </a:r>
            <a:r>
              <a:rPr kumimoji="1" lang="zh-TW" altLang="en-US" dirty="0"/>
              <a:t>軟體防火牆，在</a:t>
            </a:r>
            <a:r>
              <a:rPr kumimoji="1" lang="en-US" altLang="zh-TW" dirty="0"/>
              <a:t>network policy </a:t>
            </a:r>
            <a:r>
              <a:rPr kumimoji="1" lang="zh-CN" altLang="en-US" dirty="0"/>
              <a:t>設定</a:t>
            </a:r>
            <a:r>
              <a:rPr kumimoji="1" lang="en-US" altLang="zh-CN" dirty="0"/>
              <a:t>ingress </a:t>
            </a:r>
            <a:r>
              <a:rPr kumimoji="1" lang="zh-CN" altLang="en-US" dirty="0"/>
              <a:t>與</a:t>
            </a:r>
            <a:r>
              <a:rPr kumimoji="1" lang="en-US" altLang="zh-CN" dirty="0"/>
              <a:t> Egress</a:t>
            </a: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8CF549F-F4DF-1A47-ABB6-95FC51E22B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2019/4/22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F4D5118-12DF-1948-BD39-608A302BA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57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1F955050-C188-7745-A23F-7614866005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5456" y="1317447"/>
            <a:ext cx="5216544" cy="554055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589CE91-D02F-B849-97B7-D9F956406B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312" y="4246039"/>
            <a:ext cx="4024438" cy="2611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78447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28746E6-2F36-D645-AF86-5EF24E01D4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network module - Canal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DFAFB24-C88D-844E-B5FB-406671190D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Flannel + Calico</a:t>
            </a:r>
          </a:p>
          <a:p>
            <a:r>
              <a:rPr kumimoji="1" lang="zh-CN" altLang="en-US" dirty="0"/>
              <a:t>專案已不在維護</a:t>
            </a:r>
            <a:endParaRPr kumimoji="1" lang="en-US" altLang="zh-CN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376958F-4F28-BF4B-81C3-789CF1DBE3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2019/4/22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04C733C-734A-4442-9BEC-1B878C3170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1131376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EC0BF1D-70FA-5B4B-B92A-5A64FCC46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用</a:t>
            </a:r>
            <a:r>
              <a:rPr kumimoji="1" lang="en-US" altLang="zh-CN" dirty="0"/>
              <a:t>rancher </a:t>
            </a:r>
            <a:r>
              <a:rPr kumimoji="1" lang="zh-Hant" altLang="en-US" dirty="0"/>
              <a:t>安裝</a:t>
            </a:r>
            <a:r>
              <a:rPr kumimoji="1" lang="en-US" altLang="zh-Hant" dirty="0"/>
              <a:t>Kubernetes</a:t>
            </a:r>
          </a:p>
        </p:txBody>
      </p:sp>
      <p:sp>
        <p:nvSpPr>
          <p:cNvPr id="5" name="文字預留位置 4">
            <a:extLst>
              <a:ext uri="{FF2B5EF4-FFF2-40B4-BE49-F238E27FC236}">
                <a16:creationId xmlns:a16="http://schemas.microsoft.com/office/drawing/2014/main" id="{DD085377-797C-6E43-AD50-E8C15C394A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9D12F2D6-5135-7647-BBD7-7CB2EAE181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EB9B4-15DE-6540-950C-7B5AAF5B53A6}" type="datetime1">
              <a:rPr kumimoji="1" lang="zh-TW" altLang="en-US" smtClean="0"/>
              <a:t>2019/4/22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236B877B-EAB8-3242-BDAA-17A82771BD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516024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6AE6BEE-6E0B-E042-A798-C68D3A6C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C3659CD-1D1C-8B4E-A418-0058086546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sz="3200" dirty="0"/>
              <a:t>自動化佈署應用容器</a:t>
            </a:r>
            <a:endParaRPr kumimoji="1" lang="en-US" altLang="zh-CN" sz="3200" dirty="0"/>
          </a:p>
          <a:p>
            <a:r>
              <a:rPr kumimoji="1" lang="zh-CN" altLang="en-US" sz="3200" dirty="0"/>
              <a:t>使用</a:t>
            </a:r>
            <a:r>
              <a:rPr kumimoji="1" lang="en-US" altLang="zh-CN" sz="3200" dirty="0"/>
              <a:t>Linux kernel n</a:t>
            </a:r>
            <a:r>
              <a:rPr lang="en-US" altLang="zh-TW" sz="3200" dirty="0"/>
              <a:t>amespace </a:t>
            </a:r>
            <a:r>
              <a:rPr lang="zh-TW" altLang="en-US" sz="3200" dirty="0"/>
              <a:t>及 </a:t>
            </a:r>
            <a:r>
              <a:rPr lang="en-US" altLang="zh-TW" sz="3200" dirty="0"/>
              <a:t>Control Groups (</a:t>
            </a:r>
            <a:r>
              <a:rPr lang="en-US" altLang="zh-TW" sz="3200" dirty="0" err="1"/>
              <a:t>cgroups</a:t>
            </a:r>
            <a:r>
              <a:rPr lang="en-US" altLang="zh-TW" sz="3200" dirty="0"/>
              <a:t>) </a:t>
            </a:r>
            <a:r>
              <a:rPr lang="zh-TW" altLang="en-US" sz="3200" dirty="0"/>
              <a:t>等，來達到建置獨立的環境及控制 </a:t>
            </a:r>
            <a:r>
              <a:rPr lang="en-US" altLang="zh-TW" sz="3200" dirty="0"/>
              <a:t>CPU </a:t>
            </a:r>
            <a:r>
              <a:rPr lang="zh-TW" altLang="en-US" sz="3200" dirty="0"/>
              <a:t>、</a:t>
            </a:r>
            <a:r>
              <a:rPr lang="en-US" altLang="zh-TW" sz="3200" dirty="0"/>
              <a:t>Memory </a:t>
            </a:r>
            <a:r>
              <a:rPr lang="zh-TW" altLang="en-US" sz="3200" dirty="0"/>
              <a:t>、網路等資源。</a:t>
            </a:r>
            <a:endParaRPr lang="en-US" altLang="zh-TW" sz="3200" dirty="0"/>
          </a:p>
          <a:p>
            <a:pPr lvl="1"/>
            <a:r>
              <a:rPr kumimoji="1" lang="zh-CN" altLang="en-US" sz="3200" dirty="0"/>
              <a:t>根本原因，</a:t>
            </a:r>
            <a:r>
              <a:rPr kumimoji="1" lang="en-US" altLang="zh-CN" sz="3200" dirty="0" err="1"/>
              <a:t>linux</a:t>
            </a:r>
            <a:r>
              <a:rPr kumimoji="1" lang="en-US" altLang="zh-CN" sz="3200" dirty="0"/>
              <a:t> kernel </a:t>
            </a:r>
            <a:r>
              <a:rPr kumimoji="1" lang="zh-CN" altLang="en-US" sz="3200" dirty="0"/>
              <a:t>支援</a:t>
            </a:r>
            <a:endParaRPr kumimoji="1" lang="en-US" altLang="zh-CN" sz="3200" dirty="0"/>
          </a:p>
          <a:p>
            <a:r>
              <a:rPr kumimoji="1" lang="zh-CN" altLang="en-US" sz="3200" dirty="0"/>
              <a:t>除了</a:t>
            </a:r>
            <a:r>
              <a:rPr kumimoji="1" lang="en-US" altLang="zh-CN" sz="3200" dirty="0"/>
              <a:t>Kubernetes </a:t>
            </a:r>
            <a:r>
              <a:rPr kumimoji="1" lang="zh-CN" altLang="en-US" sz="3200" dirty="0"/>
              <a:t>外還有</a:t>
            </a:r>
            <a:r>
              <a:rPr kumimoji="1" lang="en-US" altLang="zh-CN" sz="3200" dirty="0"/>
              <a:t>Docker Swam and Apache Mesos </a:t>
            </a:r>
            <a:r>
              <a:rPr kumimoji="1" lang="zh-CN" altLang="en-US" sz="3200" dirty="0"/>
              <a:t>。</a:t>
            </a:r>
            <a:endParaRPr kumimoji="1" lang="en-US" altLang="zh-TW" sz="3200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BC3E2BDB-5D7A-134A-81A7-B20E4D9B40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2774" y="5419369"/>
            <a:ext cx="4330700" cy="1028700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C26EED7A-7EC7-0C47-8665-EB82173876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EE19BC-4EBB-4A49-BFD6-DF63BB60F8FF}" type="datetime1">
              <a:rPr kumimoji="1" lang="zh-TW" altLang="en-US" smtClean="0"/>
              <a:t>2019/4/22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10DAF6CC-8C3A-854E-BDC3-98BF7C22D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8832663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5EB4518-179A-DA44-AC15-D2E1980EC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Deploy Kubernetes: Rancher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C773B8C-96F1-FA4E-87E8-78839D6E6C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部署與管理</a:t>
            </a:r>
            <a:r>
              <a:rPr kumimoji="1" lang="en-US" altLang="zh-CN" dirty="0"/>
              <a:t>K8s</a:t>
            </a:r>
            <a:r>
              <a:rPr kumimoji="1" lang="zh-CN" altLang="en-US" dirty="0"/>
              <a:t>的</a:t>
            </a:r>
            <a:r>
              <a:rPr kumimoji="1" lang="en-US" altLang="zh-CN" dirty="0"/>
              <a:t>open source software</a:t>
            </a:r>
          </a:p>
          <a:p>
            <a:r>
              <a:rPr kumimoji="1" lang="zh-CN" altLang="en-US" dirty="0"/>
              <a:t>可同時管理多套</a:t>
            </a:r>
            <a:endParaRPr kumimoji="1" lang="en-US" altLang="zh-CN" dirty="0"/>
          </a:p>
          <a:p>
            <a:r>
              <a:rPr kumimoji="1" lang="zh-CN" altLang="en-US" dirty="0"/>
              <a:t>視覺化部署與操作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0A5ED1D-0A64-C043-9D08-1246D1CF22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0509" y="4150658"/>
            <a:ext cx="2336800" cy="1828800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3343D3C2-379C-CC48-B33E-66F989D5CC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4CAF5B-CF53-7C47-AEA0-23F3FCC19EC0}" type="datetime1">
              <a:rPr kumimoji="1" lang="zh-TW" altLang="en-US" smtClean="0"/>
              <a:t>2019/4/22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6962720A-CC44-804D-9D96-3FAF3664B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318625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9C03F61-DD0D-A443-A8DF-8555A5B130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Deploy Rancher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49451A5-D890-7741-940B-4687EF20FD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sudo</a:t>
            </a:r>
            <a:r>
              <a:rPr kumimoji="1" lang="en-US" altLang="zh-TW" dirty="0"/>
              <a:t> git clone </a:t>
            </a:r>
            <a:r>
              <a:rPr lang="en-US" altLang="zh-TW" dirty="0">
                <a:hlinkClick r:id="rId2"/>
              </a:rPr>
              <a:t>https://github.com/demoyuw/k8s.git</a:t>
            </a:r>
            <a:endParaRPr lang="en-US" altLang="zh-TW" dirty="0"/>
          </a:p>
          <a:p>
            <a:r>
              <a:rPr lang="en-US" altLang="zh-TW" dirty="0" err="1"/>
              <a:t>sudo</a:t>
            </a:r>
            <a:r>
              <a:rPr lang="en-US" altLang="zh-TW" dirty="0"/>
              <a:t> </a:t>
            </a:r>
            <a:r>
              <a:rPr lang="en-US" altLang="zh-TW" dirty="0" err="1"/>
              <a:t>chmod</a:t>
            </a:r>
            <a:r>
              <a:rPr lang="en-US" altLang="zh-TW" dirty="0"/>
              <a:t> –R 755 k8s</a:t>
            </a:r>
          </a:p>
          <a:p>
            <a:r>
              <a:rPr kumimoji="1" lang="en-US" altLang="zh-TW" dirty="0" err="1"/>
              <a:t>sudo</a:t>
            </a:r>
            <a:r>
              <a:rPr kumimoji="1" lang="en-US" altLang="zh-TW" dirty="0"/>
              <a:t> /home/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/k8s/rancher/</a:t>
            </a:r>
            <a:r>
              <a:rPr lang="en-US" altLang="zh-TW" u="sng" dirty="0">
                <a:hlinkClick r:id="rId3" tooltip="ubunu16_install_docker.sh"/>
              </a:rPr>
              <a:t>ubunu16_install_docker.sh</a:t>
            </a:r>
            <a:endParaRPr kumimoji="1" lang="en-US" altLang="zh-TW" dirty="0"/>
          </a:p>
          <a:p>
            <a:pPr marL="0" indent="0">
              <a:buNone/>
            </a:pP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599C076C-E860-924A-9290-87BFEF896E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9F3A6-77E2-6740-8A23-FE865AD1D60F}" type="datetime1">
              <a:rPr kumimoji="1" lang="zh-TW" altLang="en-US" smtClean="0"/>
              <a:t>2019/4/22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2029A26C-81C8-F444-9147-B446A206F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8164960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2818B5-49FE-6C41-B6A5-138A0788F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Deploy Rancher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9B822B3A-F080-5A4F-AA5F-B751BA78F8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313" y="2490054"/>
            <a:ext cx="8947150" cy="3348640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73B3260A-7E5C-3E4E-9969-B84F0472FB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8C45A-8561-D84A-8B3B-C08BDD405F01}" type="datetime1">
              <a:rPr kumimoji="1" lang="zh-TW" altLang="en-US" smtClean="0"/>
              <a:t>2019/4/22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400D4600-2640-D747-BB57-B3F8C60E1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7983472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F78F452-4EAA-4149-B8D3-4241845FC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Use Rancher Deploy K8S -1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BEE195B5-0D0C-7048-8BA9-606F1E28F8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85167" y="2052638"/>
            <a:ext cx="7783442" cy="4195762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AC5A4C5B-EC51-D743-9DF0-5EF73F471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0B0DF-5DD1-D149-B8F5-37D8E262FD5C}" type="datetime1">
              <a:rPr kumimoji="1" lang="zh-TW" altLang="en-US" smtClean="0"/>
              <a:t>2019/4/22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94E0A11F-67F8-1641-88E7-DCDA5F2AB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9411853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C699FB4-224C-5C46-86A8-5C5B97C79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Use Rancher Deploy K8S -2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E9EF194A-D01E-DE42-BAB0-C6F38DAB05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313" y="2093379"/>
            <a:ext cx="8947150" cy="4114280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9F12966A-F79A-BD4A-9E63-8EDD89C3E0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5A116-B150-5C4C-8AFF-6D18E295E729}" type="datetime1">
              <a:rPr kumimoji="1" lang="zh-TW" altLang="en-US" smtClean="0"/>
              <a:t>2019/4/22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348F0C9D-7010-C44D-85CB-82A97C43F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571564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7928851-7E04-5945-B88B-39C7D2891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Use Rancher Deploy K8S -3</a:t>
            </a:r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995133B2-0129-494F-9B49-84EDD87E4E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A05BF1-9B49-AA40-9C5E-6935D3BB1A22}" type="datetime1">
              <a:rPr kumimoji="1" lang="zh-TW" altLang="en-US" smtClean="0"/>
              <a:t>2019/4/22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A5DF8BD3-7306-E840-AEB5-6F72B6561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65</a:t>
            </a:fld>
            <a:endParaRPr kumimoji="1" lang="zh-TW" altLang="en-US"/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D22A2C65-B01F-5549-9BB7-ABA1B47BEA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4EFEB949-85D5-F540-8CF9-AAF8D268A6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585" y="1943100"/>
            <a:ext cx="8933779" cy="4646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40897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2A2A18F-CCDC-164F-84D0-6E8DD7923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Use Rancher Deploy K8S -4</a:t>
            </a:r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B6EFFB4F-2BEB-4A48-B1DE-1EFE144F70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F4DA9-E287-A847-8E39-C71527A1A657}" type="datetime1">
              <a:rPr kumimoji="1" lang="zh-TW" altLang="en-US" smtClean="0"/>
              <a:t>2019/4/22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6483ACBB-B839-A143-BA6A-1CC454C86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66</a:t>
            </a:fld>
            <a:endParaRPr kumimoji="1" lang="zh-TW" altLang="en-US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CB723E1C-82AD-6E44-A5E0-FC2CE91BC6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313" y="2055300"/>
            <a:ext cx="8947150" cy="4190437"/>
          </a:xfrm>
        </p:spPr>
      </p:pic>
    </p:spTree>
    <p:extLst>
      <p:ext uri="{BB962C8B-B14F-4D97-AF65-F5344CB8AC3E}">
        <p14:creationId xmlns:p14="http://schemas.microsoft.com/office/powerpoint/2010/main" val="379370026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8EC3B39-3F41-A143-84BC-2139C51EDA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Use Rancher Deploy K8S -5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DF08FD41-04BF-4440-82A0-C55B5CB33C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313" y="2958731"/>
            <a:ext cx="8947150" cy="2383576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07BE0327-AE15-3C47-8A08-3315725F4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77F163-C829-2342-BE17-D89C9D483571}" type="datetime1">
              <a:rPr kumimoji="1" lang="zh-TW" altLang="en-US" smtClean="0"/>
              <a:t>2019/4/22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009E4168-6271-B445-8DD6-AADFD4D6A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7001465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1627445-D9DE-4047-B20E-F989280CF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Use Rancher Deploy K8S -6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4606AF0B-D3FE-0D45-A996-A01A080F7C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7373" y="2052638"/>
            <a:ext cx="8699030" cy="4195762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FF824DC0-2006-E54A-85C2-B9CE2E8AE9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BDFE5-EFCA-0D44-AE45-29CE5CE9198B}" type="datetime1">
              <a:rPr kumimoji="1" lang="zh-TW" altLang="en-US" smtClean="0"/>
              <a:t>2019/4/22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6A72F5DA-7693-7748-B953-62E667C23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1391633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EDD4FD0F-69E2-1B43-89C9-228C4A6C4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Kubernetes </a:t>
            </a:r>
            <a:r>
              <a:rPr kumimoji="1" lang="zh-Hant" altLang="en-US" dirty="0"/>
              <a:t>操作</a:t>
            </a:r>
            <a:endParaRPr kumimoji="1" lang="zh-TW" altLang="en-US" dirty="0"/>
          </a:p>
        </p:txBody>
      </p:sp>
      <p:sp>
        <p:nvSpPr>
          <p:cNvPr id="5" name="文字預留位置 4">
            <a:extLst>
              <a:ext uri="{FF2B5EF4-FFF2-40B4-BE49-F238E27FC236}">
                <a16:creationId xmlns:a16="http://schemas.microsoft.com/office/drawing/2014/main" id="{97EC1AAA-844F-6544-95DD-3E612AC639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FF604AE3-CF3B-A64C-934D-05DD1958BA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F8874-96F6-EC41-B02D-5E8B91622954}" type="datetime1">
              <a:rPr kumimoji="1" lang="zh-TW" altLang="en-US" smtClean="0"/>
              <a:t>2019/4/22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9E2530EA-3169-5145-975A-B219DB407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03604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442C17-4634-494E-9E20-3A56B3F251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Container 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EBE9010-5CC1-0B41-82CE-2F131BFA8F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kumimoji="1" lang="zh-CN" altLang="en-US" sz="3200" dirty="0"/>
              <a:t>應用層虛擬化</a:t>
            </a:r>
            <a:endParaRPr kumimoji="1" lang="en-US" altLang="zh-CN" sz="3200" dirty="0"/>
          </a:p>
          <a:p>
            <a:r>
              <a:rPr kumimoji="1" lang="en-US" altLang="zh-CN" sz="3200" dirty="0"/>
              <a:t>Container </a:t>
            </a:r>
            <a:r>
              <a:rPr kumimoji="1" lang="zh-CN" altLang="en-US" sz="3200" dirty="0"/>
              <a:t>共用</a:t>
            </a:r>
            <a:r>
              <a:rPr kumimoji="1" lang="en-US" altLang="zh-CN" sz="3200" dirty="0"/>
              <a:t>Linux kernel </a:t>
            </a:r>
          </a:p>
          <a:p>
            <a:r>
              <a:rPr kumimoji="1" lang="zh-CN" altLang="en-US" sz="3200" dirty="0"/>
              <a:t>每個</a:t>
            </a:r>
            <a:r>
              <a:rPr kumimoji="1" lang="en-US" altLang="zh-CN" sz="3200" dirty="0"/>
              <a:t>Container </a:t>
            </a:r>
            <a:r>
              <a:rPr kumimoji="1" lang="zh-CN" altLang="en-US" sz="3200" dirty="0"/>
              <a:t>為單一執行緒</a:t>
            </a:r>
            <a:endParaRPr kumimoji="1" lang="en-US" altLang="zh-CN" sz="3200" dirty="0"/>
          </a:p>
          <a:p>
            <a:r>
              <a:rPr kumimoji="1" lang="zh-CN" altLang="en-US" sz="3200" dirty="0"/>
              <a:t>輕量化</a:t>
            </a:r>
            <a:endParaRPr kumimoji="1" lang="en-US" altLang="zh-CN" sz="3200" dirty="0"/>
          </a:p>
          <a:p>
            <a:r>
              <a:rPr kumimoji="1" lang="zh-CN" altLang="en-US" sz="3200" dirty="0"/>
              <a:t>秒級部署</a:t>
            </a:r>
            <a:endParaRPr kumimoji="1" lang="en-US" altLang="zh-CN" sz="3200" dirty="0"/>
          </a:p>
          <a:p>
            <a:r>
              <a:rPr kumimoji="1" lang="en-US" altLang="zh-CN" sz="3200" dirty="0"/>
              <a:t>container </a:t>
            </a:r>
            <a:r>
              <a:rPr kumimoji="1" lang="zh-CN" altLang="en-US" sz="3200" dirty="0"/>
              <a:t>無法橫跨機器</a:t>
            </a:r>
            <a:endParaRPr kumimoji="1" lang="en-US" altLang="zh-CN" sz="3200" dirty="0"/>
          </a:p>
          <a:p>
            <a:r>
              <a:rPr kumimoji="1" lang="zh-CN" altLang="en-US" sz="3200" dirty="0"/>
              <a:t>在</a:t>
            </a:r>
            <a:r>
              <a:rPr kumimoji="1" lang="en-US" altLang="zh-CN" sz="3200" dirty="0" err="1"/>
              <a:t>linux</a:t>
            </a:r>
            <a:r>
              <a:rPr kumimoji="1" lang="en-US" altLang="zh-CN" sz="3200" dirty="0"/>
              <a:t> kernel </a:t>
            </a:r>
            <a:r>
              <a:rPr kumimoji="1" lang="zh-CN" altLang="en-US" sz="3200" dirty="0"/>
              <a:t>層隔離各</a:t>
            </a:r>
            <a:r>
              <a:rPr kumimoji="1" lang="en-US" altLang="zh-CN" sz="3200" dirty="0"/>
              <a:t>container</a:t>
            </a:r>
            <a:r>
              <a:rPr kumimoji="1" lang="zh-Hant" altLang="en-US" sz="3200" dirty="0"/>
              <a:t> </a:t>
            </a:r>
            <a:endParaRPr kumimoji="1" lang="en-US" altLang="zh-CN" sz="3200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6F6D8773-2763-C94D-8BC7-37F455A925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A1D98-6618-BF45-80EE-B3E82C7CCA86}" type="datetime1">
              <a:rPr kumimoji="1" lang="zh-TW" altLang="en-US" smtClean="0"/>
              <a:t>2019/4/22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9A952DBB-C66C-8841-B084-0E5DD76E80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9943345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4ACBC5B-9F23-974A-AF5E-C63365D9C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放置</a:t>
            </a:r>
            <a:r>
              <a:rPr kumimoji="1" lang="en-US" altLang="zh-TW" dirty="0" err="1"/>
              <a:t>kube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conf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BE59B2D-44D4-5840-BC1D-970DC321F9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--</a:t>
            </a:r>
            <a:r>
              <a:rPr kumimoji="1" lang="en-US" altLang="zh-TW" dirty="0" err="1"/>
              <a:t>kubeconfig</a:t>
            </a:r>
            <a:r>
              <a:rPr kumimoji="1" lang="en-US" altLang="zh-TW" dirty="0"/>
              <a:t> .</a:t>
            </a:r>
            <a:r>
              <a:rPr kumimoji="1" lang="en-US" altLang="zh-TW" dirty="0" err="1"/>
              <a:t>kube</a:t>
            </a:r>
            <a:r>
              <a:rPr kumimoji="1" lang="en-US" altLang="zh-TW" dirty="0"/>
              <a:t>/config get all </a:t>
            </a:r>
          </a:p>
          <a:p>
            <a:pPr lvl="1"/>
            <a:r>
              <a:rPr kumimoji="1" lang="en-US" altLang="zh-TW" dirty="0"/>
              <a:t>or </a:t>
            </a:r>
            <a:r>
              <a:rPr kumimoji="1" lang="en-US" altLang="zh-TW" dirty="0" err="1"/>
              <a:t>Kube</a:t>
            </a:r>
            <a:r>
              <a:rPr kumimoji="1" lang="en-US" altLang="zh-TW" dirty="0"/>
              <a:t> config </a:t>
            </a:r>
            <a:r>
              <a:rPr kumimoji="1" lang="zh-CN" altLang="en-US" dirty="0"/>
              <a:t>放到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~/.</a:t>
            </a:r>
            <a:r>
              <a:rPr kumimoji="1" lang="en-US" altLang="zh-Hant" dirty="0" err="1"/>
              <a:t>kube</a:t>
            </a:r>
            <a:r>
              <a:rPr kumimoji="1" lang="en-US" altLang="zh-Hant" dirty="0"/>
              <a:t>/config</a:t>
            </a:r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--help</a:t>
            </a:r>
          </a:p>
          <a:p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A227590-DD45-D34A-A412-D0548C3EDE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8422" y="4004310"/>
            <a:ext cx="6045200" cy="2019300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D2C09F87-AC6F-E84A-AD44-7F7FA1F626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DE77A-7EA7-0141-9304-EBFDABC3D93B}" type="datetime1">
              <a:rPr kumimoji="1" lang="zh-TW" altLang="en-US" smtClean="0"/>
              <a:t>2019/4/22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BB46ABE0-4ABF-AE48-97D3-E668FF864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1878288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EB9E691-6E64-A046-A6D4-7679F170C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Windows put </a:t>
            </a:r>
            <a:r>
              <a:rPr kumimoji="1" lang="en-US" altLang="zh-TW" dirty="0" err="1"/>
              <a:t>kube</a:t>
            </a:r>
            <a:r>
              <a:rPr kumimoji="1" lang="en-US" altLang="zh-TW" dirty="0"/>
              <a:t> config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E6F760A-152F-BC4E-A311-5174199188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cd C:\users\</a:t>
            </a:r>
            <a:r>
              <a:rPr lang="en-US" altLang="zh-TW" dirty="0" err="1"/>
              <a:t>yourusername</a:t>
            </a:r>
            <a:r>
              <a:rPr lang="en-US" altLang="zh-TW" dirty="0"/>
              <a:t> (Or wherever your %HOME% directory is)</a:t>
            </a:r>
          </a:p>
          <a:p>
            <a:r>
              <a:rPr lang="en-US" altLang="zh-TW" dirty="0" err="1"/>
              <a:t>mkdir</a:t>
            </a:r>
            <a:r>
              <a:rPr lang="en-US" altLang="zh-TW" dirty="0"/>
              <a:t> .</a:t>
            </a:r>
            <a:r>
              <a:rPr lang="en-US" altLang="zh-TW" dirty="0" err="1"/>
              <a:t>kube</a:t>
            </a:r>
            <a:endParaRPr lang="en-US" altLang="zh-TW" dirty="0"/>
          </a:p>
          <a:p>
            <a:r>
              <a:rPr lang="en-US" altLang="zh-TW" dirty="0"/>
              <a:t>cd .</a:t>
            </a:r>
            <a:r>
              <a:rPr lang="en-US" altLang="zh-TW" dirty="0" err="1"/>
              <a:t>kube</a:t>
            </a:r>
            <a:endParaRPr lang="en-US" altLang="zh-TW" dirty="0"/>
          </a:p>
          <a:p>
            <a:r>
              <a:rPr lang="en-US" altLang="zh-TW" dirty="0"/>
              <a:t>touch config</a:t>
            </a:r>
          </a:p>
          <a:p>
            <a:r>
              <a:rPr lang="en-US" altLang="zh-TW" dirty="0"/>
              <a:t>Edit the config file with your editor of choice - notepad for </a:t>
            </a:r>
            <a:r>
              <a:rPr lang="en-US" altLang="zh-TW"/>
              <a:t>example.</a:t>
            </a:r>
            <a:endParaRPr lang="en-US" altLang="zh-TW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0921C11-C071-1048-8D3F-8E87906743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2019/4/22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4BB8C06-8057-BD43-BC10-3E1BA8677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7103657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3538D3F-E4B9-F248-8246-63D60C4F3D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</a:t>
            </a:r>
            <a:r>
              <a:rPr kumimoji="1" lang="zh-Hant" altLang="en-US" dirty="0"/>
              <a:t> </a:t>
            </a:r>
            <a:r>
              <a:rPr kumimoji="1" lang="zh-CN" altLang="en-US" dirty="0"/>
              <a:t>顯示資訊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81B685B-61BE-F444-AD4D-E76BD3025E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all</a:t>
            </a:r>
          </a:p>
          <a:p>
            <a:pPr lvl="1"/>
            <a:r>
              <a:rPr kumimoji="1" lang="en-US" altLang="zh-TW" dirty="0" err="1"/>
              <a:t>po</a:t>
            </a:r>
            <a:r>
              <a:rPr kumimoji="1" lang="en-US" altLang="zh-TW" dirty="0"/>
              <a:t> : pods</a:t>
            </a:r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get pods</a:t>
            </a:r>
          </a:p>
          <a:p>
            <a:pPr lvl="1"/>
            <a:r>
              <a:rPr kumimoji="1" lang="en-US" altLang="zh-TW" dirty="0"/>
              <a:t>svc: Service</a:t>
            </a:r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get svc</a:t>
            </a:r>
          </a:p>
          <a:p>
            <a:pPr lvl="1"/>
            <a:r>
              <a:rPr kumimoji="1" lang="en-US" altLang="zh-TW" dirty="0"/>
              <a:t>deploy: deployment</a:t>
            </a:r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get deploy</a:t>
            </a:r>
          </a:p>
          <a:p>
            <a:pPr lvl="1"/>
            <a:r>
              <a:rPr kumimoji="1" lang="en-US" altLang="zh-TW" dirty="0" err="1"/>
              <a:t>rs</a:t>
            </a:r>
            <a:r>
              <a:rPr kumimoji="1" lang="en-US" altLang="zh-TW" dirty="0"/>
              <a:t>: replicate set</a:t>
            </a:r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get </a:t>
            </a:r>
            <a:r>
              <a:rPr kumimoji="1" lang="en-US" altLang="zh-TW" dirty="0" err="1"/>
              <a:t>rs</a:t>
            </a:r>
            <a:endParaRPr kumimoji="1" lang="en-US" altLang="zh-TW" dirty="0"/>
          </a:p>
          <a:p>
            <a:pPr marL="0" indent="0">
              <a:buNone/>
            </a:pPr>
            <a:endParaRPr kumimoji="1" lang="en-US" altLang="zh-TW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7C50E90-5786-3648-9EF1-E09AF175F5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4745" y="1152983"/>
            <a:ext cx="6987255" cy="3344719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F9C01524-0EFB-9446-B2E2-607150CA5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8408E-293F-7844-9821-1C89A51239BF}" type="datetime1">
              <a:rPr kumimoji="1" lang="zh-TW" altLang="en-US" smtClean="0"/>
              <a:t>2019/4/22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433B6B56-5B34-E246-944E-905C29DF9B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7490844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88A9F81-2B5C-8C4C-B3B3-A43B04F9D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deployment YAML -1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B760886E-30EB-5041-8509-F13AB4DA88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97381" y="1169188"/>
            <a:ext cx="4294909" cy="5600354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29DC1CB3-E6EC-874C-B647-EB63EA42A7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8CD02-4367-B547-86D9-997F6D9DCEE3}" type="datetime1">
              <a:rPr kumimoji="1" lang="zh-TW" altLang="en-US" smtClean="0"/>
              <a:t>2019/4/22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B9438240-2ABE-8E45-8628-9F617B8AA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7414445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>
            <a:extLst>
              <a:ext uri="{FF2B5EF4-FFF2-40B4-BE49-F238E27FC236}">
                <a16:creationId xmlns:a16="http://schemas.microsoft.com/office/drawing/2014/main" id="{FF9B8C0A-DFA4-FC4A-9275-AE88DC5E9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deployment YAML -2</a:t>
            </a:r>
            <a:endParaRPr kumimoji="1" lang="zh-TW" altLang="en-US" dirty="0"/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D4F456F1-2D17-8248-8081-1E590AF8E2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kind: </a:t>
            </a:r>
            <a:r>
              <a:rPr kumimoji="1" lang="en-US" altLang="zh-TW" dirty="0" err="1"/>
              <a:t>Deploymnet</a:t>
            </a:r>
            <a:endParaRPr kumimoji="1" lang="en-US" altLang="zh-TW" dirty="0"/>
          </a:p>
          <a:p>
            <a:r>
              <a:rPr kumimoji="1" lang="en-US" altLang="zh-TW" dirty="0" err="1"/>
              <a:t>metadata.name</a:t>
            </a:r>
            <a:r>
              <a:rPr kumimoji="1" lang="en-US" altLang="zh-TW" dirty="0"/>
              <a:t>: deployment name</a:t>
            </a:r>
          </a:p>
          <a:p>
            <a:r>
              <a:rPr kumimoji="1" lang="en-US" altLang="zh-TW" dirty="0" err="1"/>
              <a:t>metadata.labels</a:t>
            </a:r>
            <a:r>
              <a:rPr kumimoji="1" lang="en-US" altLang="zh-TW" dirty="0"/>
              <a:t>: </a:t>
            </a:r>
            <a:r>
              <a:rPr kumimoji="1" lang="en-US" altLang="zh-TW" dirty="0" err="1"/>
              <a:t>app:nginx</a:t>
            </a:r>
            <a:endParaRPr kumimoji="1" lang="en-US" altLang="zh-TW" dirty="0"/>
          </a:p>
          <a:p>
            <a:pPr lvl="1"/>
            <a:r>
              <a:rPr kumimoji="1" lang="zh-CN" altLang="en-US" dirty="0"/>
              <a:t>設定此</a:t>
            </a:r>
            <a:r>
              <a:rPr kumimoji="1" lang="en-US" altLang="zh-CN" dirty="0"/>
              <a:t>deployment </a:t>
            </a:r>
            <a:r>
              <a:rPr kumimoji="1" lang="zh-CN" altLang="en-US" dirty="0"/>
              <a:t>標籤</a:t>
            </a:r>
            <a:r>
              <a:rPr kumimoji="1" lang="en-US" altLang="zh-CN" dirty="0"/>
              <a:t>, key: value</a:t>
            </a:r>
          </a:p>
          <a:p>
            <a:r>
              <a:rPr kumimoji="1" lang="en-US" altLang="zh-TW" dirty="0" err="1"/>
              <a:t>Metadata.annotations</a:t>
            </a:r>
            <a:r>
              <a:rPr kumimoji="1" lang="en-US" altLang="zh-TW" dirty="0"/>
              <a:t>:</a:t>
            </a:r>
            <a:r>
              <a:rPr kumimoji="1" lang="zh-TW" altLang="en-US" dirty="0"/>
              <a:t> 註解</a:t>
            </a:r>
            <a:endParaRPr kumimoji="1" lang="en-US" altLang="zh-CN" dirty="0"/>
          </a:p>
          <a:p>
            <a:pPr marL="457200" lvl="1" indent="0">
              <a:buNone/>
            </a:pPr>
            <a:endParaRPr kumimoji="1" lang="en-US" altLang="zh-CN" dirty="0"/>
          </a:p>
        </p:txBody>
      </p:sp>
      <p:sp>
        <p:nvSpPr>
          <p:cNvPr id="5" name="日期預留位置 4">
            <a:extLst>
              <a:ext uri="{FF2B5EF4-FFF2-40B4-BE49-F238E27FC236}">
                <a16:creationId xmlns:a16="http://schemas.microsoft.com/office/drawing/2014/main" id="{F0AE06A0-1F88-7547-A1E6-0E833EAE38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0CD5C-6F6C-8C46-B8F8-793A1E2B3F23}" type="datetime1">
              <a:rPr kumimoji="1" lang="zh-TW" altLang="en-US" smtClean="0"/>
              <a:t>2019/4/22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DCBBD755-31F5-2C42-9FC8-8E0AAC1C2D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6193158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3DE4782-3D17-144A-8115-B0E291631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deployment YAML -3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7E86E81-6A58-C14C-90DC-9AA2ED5BC8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spec.replicas</a:t>
            </a:r>
            <a:r>
              <a:rPr kumimoji="1" lang="en-US" altLang="zh-TW" dirty="0"/>
              <a:t>: 3</a:t>
            </a:r>
          </a:p>
          <a:p>
            <a:pPr lvl="1"/>
            <a:r>
              <a:rPr kumimoji="1" lang="zh-CN" altLang="en-US" dirty="0"/>
              <a:t>數量</a:t>
            </a:r>
            <a:endParaRPr kumimoji="1" lang="en-US" altLang="zh-CN" dirty="0"/>
          </a:p>
          <a:p>
            <a:r>
              <a:rPr kumimoji="1" lang="en-US" altLang="zh-CN" dirty="0" err="1"/>
              <a:t>sepc.selector.matchLables</a:t>
            </a:r>
            <a:r>
              <a:rPr kumimoji="1" lang="en-US" altLang="zh-CN" dirty="0"/>
              <a:t>: </a:t>
            </a:r>
            <a:r>
              <a:rPr kumimoji="1" lang="en-US" altLang="zh-CN" dirty="0" err="1"/>
              <a:t>app:nginx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Pod </a:t>
            </a:r>
            <a:r>
              <a:rPr kumimoji="1" lang="zh-CN" altLang="en-US" dirty="0"/>
              <a:t>裡的</a:t>
            </a:r>
            <a:r>
              <a:rPr kumimoji="1" lang="en-US" altLang="zh-CN" dirty="0"/>
              <a:t>labels </a:t>
            </a:r>
            <a:r>
              <a:rPr kumimoji="1" lang="zh-CN" altLang="en-US" dirty="0"/>
              <a:t>的值需與此相同</a:t>
            </a:r>
            <a:endParaRPr kumimoji="1" lang="en-US" altLang="zh-CN" dirty="0"/>
          </a:p>
          <a:p>
            <a:r>
              <a:rPr kumimoji="1" lang="en-US" altLang="zh-TW" dirty="0" err="1"/>
              <a:t>spec.template.metadata.labels</a:t>
            </a: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C2E18D6-8B36-2B49-9FB7-97EAD2300A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2019/4/22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6BC8846-5B1C-AC42-A3B8-E8BCC383C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9354914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EC08250-C5BF-4746-A6AA-90A458EF21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pods YAML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3575E6A9-68AB-3741-AF75-C20C419910A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15637" y="2056091"/>
            <a:ext cx="4608036" cy="4200245"/>
          </a:xfrm>
        </p:spPr>
      </p:pic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C59D437C-1BA0-0049-9FDC-B6306D8BF37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kumimoji="1" lang="en-US" altLang="zh-TW" sz="3200" dirty="0" err="1"/>
              <a:t>containers.image</a:t>
            </a:r>
            <a:endParaRPr kumimoji="1" lang="en-US" altLang="zh-TW" sz="3200" dirty="0"/>
          </a:p>
          <a:p>
            <a:pPr lvl="1"/>
            <a:r>
              <a:rPr kumimoji="1" lang="en-US" altLang="zh-TW" sz="2800" dirty="0"/>
              <a:t>Image:</a:t>
            </a:r>
            <a:r>
              <a:rPr kumimoji="1" lang="zh-CN" altLang="en-US" sz="2800" dirty="0"/>
              <a:t>版號</a:t>
            </a:r>
            <a:endParaRPr kumimoji="1" lang="en-US" altLang="zh-CN" sz="2800" dirty="0"/>
          </a:p>
          <a:p>
            <a:r>
              <a:rPr kumimoji="1" lang="en-US" altLang="zh-TW" sz="3200" dirty="0" err="1"/>
              <a:t>Containers.ports.containPort</a:t>
            </a:r>
            <a:endParaRPr kumimoji="1" lang="en-US" altLang="zh-TW" sz="3200" dirty="0"/>
          </a:p>
          <a:p>
            <a:pPr lvl="1"/>
            <a:r>
              <a:rPr kumimoji="1" lang="zh-TW" altLang="en-US" sz="2800" dirty="0"/>
              <a:t>此</a:t>
            </a:r>
            <a:r>
              <a:rPr kumimoji="1" lang="en-US" altLang="zh-TW" sz="2800" dirty="0"/>
              <a:t>container</a:t>
            </a:r>
            <a:r>
              <a:rPr kumimoji="1" lang="zh-CN" altLang="en-US" sz="2800" dirty="0"/>
              <a:t>對外服務</a:t>
            </a:r>
            <a:r>
              <a:rPr kumimoji="1" lang="en-US" altLang="zh-CN" sz="2800" dirty="0"/>
              <a:t>port</a:t>
            </a:r>
            <a:endParaRPr kumimoji="1" lang="zh-TW" altLang="en-US" sz="2800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FFC978A1-9037-E64B-976A-92DB3B22A7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E886E-2507-F34C-81B8-3B397C496E61}" type="datetime1">
              <a:rPr kumimoji="1" lang="zh-TW" altLang="en-US" smtClean="0"/>
              <a:t>2019/4/22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C73431BD-E6AC-7746-9BDF-77EDED3EB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75794388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442C998-0B8B-304A-A376-75C4FA252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pods -1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CC713B3A-6478-404F-91E3-726E766702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964941" y="1447801"/>
            <a:ext cx="8255000" cy="1574800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6600DADC-AEFE-254E-9B03-73C19EE92D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9B603F-4C21-C841-BF1D-6815D78D39D1}" type="datetime1">
              <a:rPr kumimoji="1" lang="zh-TW" altLang="en-US" smtClean="0"/>
              <a:t>2019/4/22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92BC1FC1-1B86-BC4D-B3CA-E4B73F9E9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77</a:t>
            </a:fld>
            <a:endParaRPr kumimoji="1" lang="zh-TW" altLang="en-US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73B868C5-F4B2-1D43-90E5-6C3C349A34E0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1264921" y="2055813"/>
            <a:ext cx="6827520" cy="4200525"/>
          </a:xfrm>
        </p:spPr>
        <p:txBody>
          <a:bodyPr>
            <a:noAutofit/>
          </a:bodyPr>
          <a:lstStyle/>
          <a:p>
            <a:r>
              <a:rPr kumimoji="1" lang="en-US" altLang="zh-TW" sz="3200" dirty="0"/>
              <a:t>READY</a:t>
            </a:r>
          </a:p>
          <a:p>
            <a:pPr lvl="1"/>
            <a:r>
              <a:rPr kumimoji="1" lang="en-US" altLang="zh-TW" sz="3200" dirty="0"/>
              <a:t>Ready/ pods </a:t>
            </a:r>
            <a:r>
              <a:rPr kumimoji="1" lang="zh-CN" altLang="en-US" sz="3200" dirty="0"/>
              <a:t>數量</a:t>
            </a:r>
            <a:endParaRPr kumimoji="1" lang="en-US" altLang="zh-CN" sz="3200" dirty="0"/>
          </a:p>
          <a:p>
            <a:r>
              <a:rPr kumimoji="1" lang="en-US" altLang="zh-TW" sz="3200" dirty="0"/>
              <a:t>Restarts</a:t>
            </a:r>
          </a:p>
          <a:p>
            <a:pPr lvl="1"/>
            <a:r>
              <a:rPr kumimoji="1" lang="zh-CN" altLang="en-US" sz="3200" dirty="0"/>
              <a:t>重啟次數</a:t>
            </a:r>
            <a:endParaRPr kumimoji="1" lang="en-US" altLang="zh-CN" sz="3200" dirty="0"/>
          </a:p>
          <a:p>
            <a:r>
              <a:rPr kumimoji="1" lang="en-US" altLang="zh-TW" sz="3200" dirty="0"/>
              <a:t>AGE</a:t>
            </a:r>
          </a:p>
          <a:p>
            <a:pPr lvl="1"/>
            <a:r>
              <a:rPr kumimoji="1" lang="zh-CN" altLang="en-US" sz="3200" dirty="0"/>
              <a:t>此</a:t>
            </a:r>
            <a:r>
              <a:rPr kumimoji="1" lang="en-US" altLang="zh-CN" sz="3200" dirty="0"/>
              <a:t>pod </a:t>
            </a:r>
            <a:r>
              <a:rPr kumimoji="1" lang="zh-CN" altLang="en-US" sz="3200" dirty="0"/>
              <a:t>存在時間</a:t>
            </a:r>
            <a:endParaRPr kumimoji="1" lang="en-US" altLang="zh-CN" sz="3200" dirty="0"/>
          </a:p>
        </p:txBody>
      </p:sp>
    </p:spTree>
    <p:extLst>
      <p:ext uri="{BB962C8B-B14F-4D97-AF65-F5344CB8AC3E}">
        <p14:creationId xmlns:p14="http://schemas.microsoft.com/office/powerpoint/2010/main" val="227334571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F3FF85F-1AA0-8847-A83B-9CB3F9E89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pods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0568710-EA4A-6340-BB9C-8D7ED73FA1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kumimoji="1" lang="en-US" altLang="zh-TW" dirty="0"/>
              <a:t>Status</a:t>
            </a:r>
          </a:p>
          <a:p>
            <a:pPr lvl="1"/>
            <a:r>
              <a:rPr kumimoji="1" lang="en-US" altLang="zh-TW" sz="3200" dirty="0"/>
              <a:t>Pending</a:t>
            </a:r>
          </a:p>
          <a:p>
            <a:pPr lvl="2"/>
            <a:r>
              <a:rPr kumimoji="1" lang="zh-TW" altLang="en-US" sz="3200" dirty="0"/>
              <a:t>待建立</a:t>
            </a:r>
            <a:endParaRPr kumimoji="1" lang="en-US" altLang="zh-TW" sz="3200" dirty="0"/>
          </a:p>
          <a:p>
            <a:pPr lvl="1"/>
            <a:r>
              <a:rPr kumimoji="1" lang="en-US" altLang="zh-TW" sz="3200" dirty="0"/>
              <a:t>Running</a:t>
            </a:r>
          </a:p>
          <a:p>
            <a:pPr lvl="2"/>
            <a:r>
              <a:rPr kumimoji="1" lang="zh-TW" altLang="en-US" sz="3200" dirty="0"/>
              <a:t>運行中</a:t>
            </a:r>
            <a:endParaRPr kumimoji="1" lang="en-US" altLang="zh-TW" sz="3200" dirty="0"/>
          </a:p>
          <a:p>
            <a:pPr lvl="1"/>
            <a:r>
              <a:rPr kumimoji="1" lang="en-US" altLang="zh-TW" sz="3200" dirty="0"/>
              <a:t>Succeeded</a:t>
            </a:r>
          </a:p>
          <a:p>
            <a:pPr lvl="2"/>
            <a:r>
              <a:rPr kumimoji="1" lang="zh-CN" altLang="en-US" sz="3200" dirty="0"/>
              <a:t>終止成功</a:t>
            </a:r>
            <a:endParaRPr kumimoji="1" lang="en-US" altLang="zh-CN" sz="3200" dirty="0"/>
          </a:p>
          <a:p>
            <a:pPr lvl="1"/>
            <a:r>
              <a:rPr kumimoji="1" lang="en-US" altLang="zh-TW" sz="3200" dirty="0"/>
              <a:t>Failed</a:t>
            </a:r>
          </a:p>
          <a:p>
            <a:pPr lvl="2"/>
            <a:r>
              <a:rPr kumimoji="1" lang="zh-CN" altLang="en-US" sz="3200" dirty="0"/>
              <a:t>終止時有ㄧ</a:t>
            </a:r>
            <a:r>
              <a:rPr kumimoji="1" lang="en-US" altLang="zh-CN" sz="3200" dirty="0"/>
              <a:t>pod</a:t>
            </a:r>
            <a:r>
              <a:rPr kumimoji="1" lang="zh-CN" altLang="en-US" sz="3200" dirty="0"/>
              <a:t>不正常終止</a:t>
            </a:r>
            <a:endParaRPr kumimoji="1" lang="en-US" altLang="zh-TW" sz="3200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384C64DD-B41C-554D-9D60-3B82BB6801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2019/4/22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6CD27030-FA46-9B4C-B996-1EB604488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623824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BDB11EF2-A2F1-8944-8A4C-04093DA05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deployment -1</a:t>
            </a:r>
            <a:endParaRPr kumimoji="1" lang="zh-TW" altLang="en-US" dirty="0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7EEF9DCC-65F1-A049-9866-BAC2700835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102100" y="5575300"/>
            <a:ext cx="8089900" cy="1282700"/>
          </a:xfrm>
        </p:spPr>
      </p:pic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495A3559-F0BA-3747-82B7-4AB909FCED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2BE69-565C-F646-B2EB-C704836D5580}" type="datetime1">
              <a:rPr kumimoji="1" lang="zh-TW" altLang="en-US" smtClean="0"/>
              <a:t>2019/4/22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69F73E5D-7D6E-1049-A92D-52E48652A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79</a:t>
            </a:fld>
            <a:endParaRPr kumimoji="1" lang="zh-TW" altLang="en-US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38E13598-280B-3C49-AAE6-3D2C2454F56E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1295401" y="2055813"/>
            <a:ext cx="7772399" cy="4200525"/>
          </a:xfrm>
        </p:spPr>
        <p:txBody>
          <a:bodyPr>
            <a:normAutofit/>
          </a:bodyPr>
          <a:lstStyle/>
          <a:p>
            <a:r>
              <a:rPr kumimoji="1" lang="en-US" altLang="zh-TW" sz="3200" dirty="0"/>
              <a:t>NAME</a:t>
            </a:r>
          </a:p>
          <a:p>
            <a:pPr lvl="1"/>
            <a:r>
              <a:rPr kumimoji="1" lang="en-US" altLang="zh-TW" sz="2800" dirty="0" err="1"/>
              <a:t>Dployment</a:t>
            </a:r>
            <a:r>
              <a:rPr kumimoji="1" lang="en-US" altLang="zh-TW" sz="2800" dirty="0"/>
              <a:t> name</a:t>
            </a:r>
          </a:p>
          <a:p>
            <a:r>
              <a:rPr kumimoji="1" lang="en-US" altLang="zh-TW" sz="3200" dirty="0"/>
              <a:t>DESIRED</a:t>
            </a:r>
          </a:p>
          <a:p>
            <a:pPr lvl="1"/>
            <a:r>
              <a:rPr kumimoji="1" lang="zh-CN" altLang="en-US" sz="2800" dirty="0"/>
              <a:t>要求此</a:t>
            </a:r>
            <a:r>
              <a:rPr kumimoji="1" lang="en-US" altLang="zh-CN" sz="2800" dirty="0"/>
              <a:t>deployment</a:t>
            </a:r>
            <a:r>
              <a:rPr kumimoji="1" lang="zh-Hant" altLang="en-US" sz="2800" dirty="0"/>
              <a:t> </a:t>
            </a:r>
            <a:r>
              <a:rPr kumimoji="1" lang="zh-CN" altLang="en-US" sz="2800" dirty="0"/>
              <a:t>須啟多少</a:t>
            </a:r>
            <a:r>
              <a:rPr kumimoji="1" lang="en-US" altLang="zh-CN" sz="2800" dirty="0"/>
              <a:t>replicas</a:t>
            </a:r>
          </a:p>
          <a:p>
            <a:r>
              <a:rPr kumimoji="1" lang="en-US" altLang="zh-CN" sz="3200" dirty="0"/>
              <a:t>CURRENT</a:t>
            </a:r>
          </a:p>
          <a:p>
            <a:pPr lvl="1"/>
            <a:r>
              <a:rPr kumimoji="1" lang="zh-CN" altLang="en-US" sz="2800" dirty="0"/>
              <a:t>顯示正在</a:t>
            </a:r>
            <a:r>
              <a:rPr kumimoji="1" lang="en-US" altLang="zh-CN" sz="2800" dirty="0"/>
              <a:t>running </a:t>
            </a:r>
            <a:r>
              <a:rPr kumimoji="1" lang="zh-CN" altLang="en-US" sz="2800" dirty="0"/>
              <a:t>的</a:t>
            </a:r>
            <a:r>
              <a:rPr kumimoji="1" lang="zh-Hant" altLang="en-US" sz="2800" dirty="0"/>
              <a:t> </a:t>
            </a:r>
            <a:r>
              <a:rPr kumimoji="1" lang="en-US" altLang="zh-CN" sz="2800" dirty="0"/>
              <a:t>replicas</a:t>
            </a:r>
          </a:p>
        </p:txBody>
      </p:sp>
    </p:spTree>
    <p:extLst>
      <p:ext uri="{BB962C8B-B14F-4D97-AF65-F5344CB8AC3E}">
        <p14:creationId xmlns:p14="http://schemas.microsoft.com/office/powerpoint/2010/main" val="40266886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CEE2992-6764-3548-99DF-9F29CF3A3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Container vs. Virtual Machine -1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B7B18FFD-45C6-D34D-9BD7-67F623496D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03313" y="2403930"/>
            <a:ext cx="8947150" cy="3493178"/>
          </a:xfr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305881C5-6E8B-2945-BD78-5BFC0D8BC89D}"/>
              </a:ext>
            </a:extLst>
          </p:cNvPr>
          <p:cNvSpPr txBox="1"/>
          <p:nvPr/>
        </p:nvSpPr>
        <p:spPr>
          <a:xfrm>
            <a:off x="990600" y="6096000"/>
            <a:ext cx="9585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/>
              <a:t>圖片來源：</a:t>
            </a:r>
            <a:r>
              <a:rPr kumimoji="1" lang="en-US" altLang="zh-TW" dirty="0"/>
              <a:t>https://</a:t>
            </a:r>
            <a:r>
              <a:rPr kumimoji="1" lang="en-US" altLang="zh-TW" dirty="0" err="1"/>
              <a:t>www.docker.com</a:t>
            </a:r>
            <a:r>
              <a:rPr kumimoji="1" lang="en-US" altLang="zh-TW" dirty="0"/>
              <a:t>/what-container</a:t>
            </a:r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6F7B5486-D225-7249-B5E9-776396F20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CC2AED-3B97-AF4A-BD5F-B5309B8F4B61}" type="datetime1">
              <a:rPr kumimoji="1" lang="zh-TW" altLang="en-US" smtClean="0"/>
              <a:t>2019/4/22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67C66AD9-1DBA-7243-B8EF-CBAEFAE67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8447426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42EC5B-B0A6-1D43-88DA-6AC748A20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deployment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8FD601F-2B21-8A43-B992-1F035453CD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UP-TO-DATE</a:t>
            </a:r>
          </a:p>
          <a:p>
            <a:pPr lvl="1"/>
            <a:r>
              <a:rPr kumimoji="1" lang="zh-CN" altLang="en-US" dirty="0"/>
              <a:t>已更新多少</a:t>
            </a:r>
            <a:r>
              <a:rPr kumimoji="1" lang="en-US" altLang="zh-CN" dirty="0"/>
              <a:t>replicas</a:t>
            </a:r>
            <a:r>
              <a:rPr kumimoji="1" lang="zh-CN" altLang="en-US" dirty="0"/>
              <a:t>數量</a:t>
            </a:r>
            <a:endParaRPr kumimoji="1" lang="en-US" altLang="zh-CN" dirty="0"/>
          </a:p>
          <a:p>
            <a:r>
              <a:rPr kumimoji="1" lang="en-US" altLang="zh-CN" dirty="0"/>
              <a:t>AVAILABLE</a:t>
            </a:r>
          </a:p>
          <a:p>
            <a:pPr lvl="1"/>
            <a:r>
              <a:rPr kumimoji="1" lang="zh-CN" altLang="en-US" dirty="0"/>
              <a:t>多少</a:t>
            </a:r>
            <a:r>
              <a:rPr kumimoji="1" lang="en-US" altLang="zh-CN" dirty="0"/>
              <a:t>replicas</a:t>
            </a:r>
            <a:r>
              <a:rPr kumimoji="1" lang="zh-Hant" altLang="en-US" dirty="0"/>
              <a:t> </a:t>
            </a:r>
            <a:r>
              <a:rPr kumimoji="1" lang="zh-CN" altLang="en-US" dirty="0"/>
              <a:t>可用</a:t>
            </a:r>
            <a:endParaRPr kumimoji="1" lang="en-US" altLang="zh-CN" dirty="0"/>
          </a:p>
          <a:p>
            <a:r>
              <a:rPr kumimoji="1" lang="en-US" altLang="zh-CN" dirty="0"/>
              <a:t>Age</a:t>
            </a:r>
          </a:p>
          <a:p>
            <a:pPr lvl="1"/>
            <a:r>
              <a:rPr kumimoji="1" lang="zh-CN" altLang="en-US" dirty="0"/>
              <a:t>此</a:t>
            </a:r>
            <a:r>
              <a:rPr kumimoji="1" lang="en-US" altLang="zh-CN" dirty="0" err="1"/>
              <a:t>Deploment</a:t>
            </a:r>
            <a:r>
              <a:rPr kumimoji="1" lang="zh-Hant" altLang="en-US" dirty="0"/>
              <a:t> </a:t>
            </a:r>
            <a:r>
              <a:rPr kumimoji="1" lang="zh-CN" altLang="en-US" dirty="0"/>
              <a:t>存在時間</a:t>
            </a:r>
            <a:endParaRPr kumimoji="1" lang="en-US" altLang="zh-CN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59A62FEE-5432-DE44-876C-9D1DFA2877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2019/4/22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82FF93B4-D13D-9C4D-BD0D-7B6FAEE94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4140765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>
            <a:extLst>
              <a:ext uri="{FF2B5EF4-FFF2-40B4-BE49-F238E27FC236}">
                <a16:creationId xmlns:a16="http://schemas.microsoft.com/office/drawing/2014/main" id="{C8C0F005-34D0-A847-90BF-82DC7AA48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container request and limit -1</a:t>
            </a:r>
            <a:endParaRPr kumimoji="1" lang="zh-TW" altLang="en-US" dirty="0"/>
          </a:p>
        </p:txBody>
      </p:sp>
      <p:pic>
        <p:nvPicPr>
          <p:cNvPr id="10" name="內容版面配置區 9">
            <a:extLst>
              <a:ext uri="{FF2B5EF4-FFF2-40B4-BE49-F238E27FC236}">
                <a16:creationId xmlns:a16="http://schemas.microsoft.com/office/drawing/2014/main" id="{5DCF1AC3-91E4-AC49-8280-1C09315259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87605" y="1273280"/>
            <a:ext cx="5391377" cy="5424251"/>
          </a:xfrm>
        </p:spPr>
      </p:pic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BD81A99-9177-F74A-8DB0-7483E64A74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0CD5C-6F6C-8C46-B8F8-793A1E2B3F23}" type="datetime1">
              <a:rPr kumimoji="1" lang="zh-TW" altLang="en-US" smtClean="0"/>
              <a:t>2019/4/22</a:t>
            </a:fld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3DD6943-F383-EB44-8119-1B335D4E3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20491942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8C83026-2835-0348-BFCE-A3E6858C1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container request and limit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0D17AD3-E2EB-FA4A-911F-66642BEC89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CPU</a:t>
            </a:r>
          </a:p>
          <a:p>
            <a:pPr lvl="1"/>
            <a:r>
              <a:rPr lang="zh-TW" altLang="en-US" dirty="0"/>
              <a:t>預設</a:t>
            </a:r>
            <a:r>
              <a:rPr lang="en-US" altLang="zh-TW" dirty="0"/>
              <a:t>CPU</a:t>
            </a:r>
            <a:r>
              <a:rPr lang="zh-TW" altLang="en-US" dirty="0"/>
              <a:t>值 </a:t>
            </a:r>
            <a:r>
              <a:rPr lang="en-US" altLang="zh-TW" dirty="0"/>
              <a:t>request </a:t>
            </a:r>
            <a:r>
              <a:rPr lang="zh-TW" altLang="en-US" dirty="0"/>
              <a:t>為</a:t>
            </a:r>
            <a:r>
              <a:rPr lang="en-US" altLang="zh-TW" dirty="0"/>
              <a:t>0.5</a:t>
            </a:r>
            <a:r>
              <a:rPr lang="zh-TW" altLang="en-US" dirty="0"/>
              <a:t>，</a:t>
            </a:r>
            <a:r>
              <a:rPr lang="en-US" altLang="zh-TW" dirty="0"/>
              <a:t>limits</a:t>
            </a:r>
            <a:r>
              <a:rPr lang="zh-TW" altLang="en-US" dirty="0"/>
              <a:t>為</a:t>
            </a:r>
            <a:r>
              <a:rPr lang="en-US" altLang="zh-TW" dirty="0"/>
              <a:t>1</a:t>
            </a:r>
            <a:r>
              <a:rPr lang="zh-TW" altLang="en-US" dirty="0"/>
              <a:t>。</a:t>
            </a:r>
            <a:endParaRPr lang="en-US" altLang="zh-TW" dirty="0"/>
          </a:p>
          <a:p>
            <a:pPr lvl="2"/>
            <a:r>
              <a:rPr lang="en-US" altLang="zh-TW" dirty="0"/>
              <a:t>1 </a:t>
            </a:r>
            <a:r>
              <a:rPr lang="en-US" altLang="zh-TW" dirty="0" err="1"/>
              <a:t>cpu</a:t>
            </a:r>
            <a:r>
              <a:rPr lang="en-US" altLang="zh-TW" dirty="0"/>
              <a:t> = 1 AWS vCPU = 1 GCP Core = 1 Azure </a:t>
            </a:r>
            <a:r>
              <a:rPr lang="en-US" altLang="zh-TW" dirty="0" err="1"/>
              <a:t>vCore</a:t>
            </a:r>
            <a:r>
              <a:rPr lang="en-US" altLang="zh-TW" dirty="0"/>
              <a:t> = 1 IBM vCPU = 1 </a:t>
            </a:r>
            <a:r>
              <a:rPr lang="en-US" altLang="zh-TW" dirty="0" err="1"/>
              <a:t>Hyperthread</a:t>
            </a:r>
            <a:r>
              <a:rPr lang="en-US" altLang="zh-TW" dirty="0"/>
              <a:t> on a bare-metal intel processor with Hyperthreading  </a:t>
            </a:r>
          </a:p>
          <a:p>
            <a:pPr lvl="2"/>
            <a:r>
              <a:rPr lang="en-US" altLang="zh-TW" dirty="0"/>
              <a:t>0.1 </a:t>
            </a:r>
            <a:r>
              <a:rPr lang="en-US" altLang="zh-TW" dirty="0" err="1"/>
              <a:t>cpu</a:t>
            </a:r>
            <a:r>
              <a:rPr lang="en-US" altLang="zh-TW" dirty="0"/>
              <a:t> = 100m (one hundred </a:t>
            </a:r>
            <a:r>
              <a:rPr lang="en-US" altLang="zh-TW" dirty="0" err="1"/>
              <a:t>millicpu</a:t>
            </a:r>
            <a:r>
              <a:rPr lang="en-US" altLang="zh-TW" dirty="0"/>
              <a:t>)  </a:t>
            </a:r>
            <a:endParaRPr kumimoji="1" lang="en-US" altLang="zh-TW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EC431E2-4CA2-924C-9E19-DBA7090AEF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2019/4/22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15DDEAD-E7AD-E545-AE87-BF542C947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8851730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14627E1-16E0-584E-B6BA-5BD9847DD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container request and limit -3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F498F43-D78D-3544-8664-C3E0156E69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Memory</a:t>
            </a:r>
          </a:p>
          <a:p>
            <a:pPr lvl="1"/>
            <a:r>
              <a:rPr lang="en-US" altLang="zh-TW" dirty="0" err="1"/>
              <a:t>Ti</a:t>
            </a:r>
            <a:r>
              <a:rPr lang="en-US" altLang="zh-TW" dirty="0"/>
              <a:t> = </a:t>
            </a:r>
            <a:r>
              <a:rPr lang="en-US" altLang="zh-TW" dirty="0" err="1"/>
              <a:t>TiB</a:t>
            </a:r>
            <a:r>
              <a:rPr lang="en-US" altLang="zh-TW" dirty="0"/>
              <a:t>, </a:t>
            </a:r>
            <a:r>
              <a:rPr lang="en-US" altLang="zh-TW" dirty="0" err="1"/>
              <a:t>Gi</a:t>
            </a:r>
            <a:r>
              <a:rPr lang="en-US" altLang="zh-TW" dirty="0"/>
              <a:t>= </a:t>
            </a:r>
            <a:r>
              <a:rPr lang="en-US" altLang="zh-TW" dirty="0" err="1"/>
              <a:t>GiB</a:t>
            </a:r>
            <a:r>
              <a:rPr lang="en-US" altLang="zh-TW" dirty="0"/>
              <a:t>, Mi = </a:t>
            </a:r>
            <a:r>
              <a:rPr lang="en-US" altLang="zh-TW" dirty="0" err="1"/>
              <a:t>MiB</a:t>
            </a:r>
            <a:r>
              <a:rPr lang="en-US" altLang="zh-TW" dirty="0"/>
              <a:t>, Ki = KiB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DB5E8D1-1291-A347-AA53-76BBA3C96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2019/4/22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D3941F3-AD92-8244-BA61-06520D502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2968293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828FDE-8B13-0442-949A-D07AD07D7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在</a:t>
            </a:r>
            <a:r>
              <a:rPr kumimoji="1" lang="en-US" altLang="zh-TW" dirty="0"/>
              <a:t>pod</a:t>
            </a:r>
            <a:r>
              <a:rPr kumimoji="1" lang="zh-CN" altLang="en-US" dirty="0"/>
              <a:t>執行操作</a:t>
            </a:r>
            <a:r>
              <a:rPr kumimoji="1" lang="en-US" altLang="zh-CN" dirty="0"/>
              <a:t> -1</a:t>
            </a:r>
            <a:endParaRPr kumimoji="1"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5E4FA4D4-5E7E-3C45-9FD3-9A64AC0046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exec {pod-name} {command}</a:t>
            </a:r>
          </a:p>
          <a:p>
            <a:endParaRPr kumimoji="1" lang="en-US" altLang="zh-TW" dirty="0"/>
          </a:p>
          <a:p>
            <a:endParaRPr kumimoji="1" lang="en-US" altLang="zh-TW" dirty="0"/>
          </a:p>
          <a:p>
            <a:r>
              <a:rPr kumimoji="1" lang="zh-CN" altLang="en-US" dirty="0"/>
              <a:t>直接到</a:t>
            </a:r>
            <a:r>
              <a:rPr kumimoji="1" lang="en-US" altLang="zh-CN" dirty="0"/>
              <a:t>pods</a:t>
            </a:r>
            <a:r>
              <a:rPr kumimoji="1" lang="zh-CN" altLang="en-US" dirty="0"/>
              <a:t>內執行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exec –it </a:t>
            </a:r>
            <a:r>
              <a:rPr kumimoji="1" lang="en-US" altLang="zh-TW" dirty="0"/>
              <a:t>{pod-name}  -- /bin/bash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Ex: </a:t>
            </a:r>
            <a:r>
              <a:rPr kumimoji="1" lang="en-US" altLang="zh-TW" dirty="0" err="1"/>
              <a:t>kubectl</a:t>
            </a:r>
            <a:r>
              <a:rPr kumimoji="1" lang="en-US" altLang="zh-TW" dirty="0"/>
              <a:t> exec -it nginx-deployment-76659fcbf6-djgxd -- /bin/bash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C8F6BE53-5238-6448-B2FD-F62BBF60D3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" y="2822785"/>
            <a:ext cx="12054840" cy="728135"/>
          </a:xfrm>
          <a:prstGeom prst="rect">
            <a:avLst/>
          </a:prstGeo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FF7DC617-AD46-7149-81B0-8C90F010F8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1C61B-E21D-1D45-8622-FE3EBA9CBEEF}" type="datetime1">
              <a:rPr kumimoji="1" lang="zh-TW" altLang="en-US" smtClean="0"/>
              <a:t>2019/4/22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797748CF-F526-8647-8123-84BABC185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7679047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80742B7-F677-EE44-992F-364768628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在</a:t>
            </a:r>
            <a:r>
              <a:rPr kumimoji="1" lang="en-US" altLang="zh-TW" dirty="0"/>
              <a:t>pod</a:t>
            </a:r>
            <a:r>
              <a:rPr kumimoji="1" lang="zh-CN" altLang="en-US" dirty="0"/>
              <a:t>執行操作</a:t>
            </a:r>
            <a:r>
              <a:rPr kumimoji="1" lang="en-US" altLang="zh-CN" dirty="0"/>
              <a:t>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EDF62D6-4A42-FE4D-A5FC-A9E098829A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到</a:t>
            </a:r>
            <a:r>
              <a:rPr kumimoji="1" lang="en-US" altLang="zh-CN" dirty="0"/>
              <a:t>pods</a:t>
            </a:r>
            <a:r>
              <a:rPr kumimoji="1" lang="zh-CN" altLang="en-US" dirty="0"/>
              <a:t>內的指定</a:t>
            </a:r>
            <a:r>
              <a:rPr kumimoji="1" lang="en-US" altLang="zh-CN" dirty="0"/>
              <a:t>Container</a:t>
            </a:r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exec –it </a:t>
            </a:r>
            <a:r>
              <a:rPr kumimoji="1" lang="en-US" altLang="zh-TW" dirty="0"/>
              <a:t>{pod-name} –c {container-name}  -- /bin/bash</a:t>
            </a:r>
            <a:endParaRPr kumimoji="1" lang="en-US" altLang="zh-CN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C36DEF1-0B4F-CE42-B883-67EC958EBB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2019/4/22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CE08EFF-65F3-B646-BCF9-FF4343A42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9544420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BFA6298-1B10-A344-8C1E-4E8DD4E88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Pod</a:t>
            </a:r>
            <a:r>
              <a:rPr kumimoji="1" lang="zh-CN" altLang="en-US" dirty="0"/>
              <a:t>訊息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F9ADC85-AEFB-7F43-AC84-6D842FB39C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Pod</a:t>
            </a:r>
            <a:r>
              <a:rPr kumimoji="1" lang="zh-Hant" altLang="en-US" dirty="0"/>
              <a:t> </a:t>
            </a:r>
            <a:r>
              <a:rPr kumimoji="1" lang="zh-CN" altLang="en-US" dirty="0"/>
              <a:t>相關訊息</a:t>
            </a:r>
            <a:endParaRPr kumimoji="1" lang="en-US" altLang="zh-CN" dirty="0"/>
          </a:p>
          <a:p>
            <a:pPr lvl="1"/>
            <a:r>
              <a:rPr kumimoji="1" lang="en-US" altLang="zh-TW" dirty="0">
                <a:hlinkClick r:id="rId2"/>
              </a:rPr>
              <a:t>https://hub.docker.com/r/library/nginx/</a:t>
            </a:r>
            <a:endParaRPr kumimoji="1" lang="en-US" altLang="zh-TW" dirty="0"/>
          </a:p>
          <a:p>
            <a:r>
              <a:rPr kumimoji="1" lang="zh-CN" altLang="en-US" dirty="0"/>
              <a:t>正常：</a:t>
            </a:r>
            <a:r>
              <a:rPr kumimoji="1" lang="en-US" altLang="zh-TW" dirty="0"/>
              <a:t>LOG</a:t>
            </a:r>
          </a:p>
          <a:p>
            <a:pPr lvl="1"/>
            <a:r>
              <a:rPr kumimoji="1" lang="en-US" altLang="zh-TW" dirty="0" err="1"/>
              <a:t>Kuebectl</a:t>
            </a:r>
            <a:r>
              <a:rPr kumimoji="1" lang="en-US" altLang="zh-TW" dirty="0"/>
              <a:t> logs {pod-name} </a:t>
            </a:r>
          </a:p>
          <a:p>
            <a:r>
              <a:rPr kumimoji="1" lang="zh-CN" altLang="en-US" dirty="0"/>
              <a:t>異常：</a:t>
            </a:r>
            <a:r>
              <a:rPr kumimoji="1" lang="en-US" altLang="zh-CN" dirty="0"/>
              <a:t>describe</a:t>
            </a:r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describe pod {pod-name}</a:t>
            </a:r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3699C145-B50E-6E41-8229-642ECB00FC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2019/4/22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1FE54088-AC3F-9C42-B000-8DDEB5B12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9438597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2FBE0EF-77D3-484E-A5F4-EC96E27CE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: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run </a:t>
            </a:r>
            <a:r>
              <a:rPr kumimoji="1" lang="en-US" altLang="zh-Hant" dirty="0" err="1"/>
              <a:t>nginx</a:t>
            </a:r>
            <a:r>
              <a:rPr kumimoji="1" lang="en-US" altLang="zh-Hant" dirty="0"/>
              <a:t> deployment upgrade and </a:t>
            </a:r>
            <a:r>
              <a:rPr kumimoji="1" lang="en-US" altLang="zh-TW" dirty="0"/>
              <a:t>rollout -1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B7697A2A-B4EE-0B45-994E-068AD9E402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2019/4/22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355A518C-01A0-CB4A-937B-CD355380D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87</a:t>
            </a:fld>
            <a:endParaRPr kumimoji="1" lang="zh-TW" altLang="en-US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03756132-101A-1F45-B725-CB5607BA32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54480" y="2262980"/>
            <a:ext cx="7940956" cy="3726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79027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9671AC6-F034-8B47-967C-2D349EC04B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: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run </a:t>
            </a:r>
            <a:r>
              <a:rPr kumimoji="1" lang="en-US" altLang="zh-Hant" dirty="0" err="1"/>
              <a:t>nginx</a:t>
            </a:r>
            <a:r>
              <a:rPr kumimoji="1" lang="en-US" altLang="zh-Hant" dirty="0"/>
              <a:t> deployment upgrade and </a:t>
            </a:r>
            <a:r>
              <a:rPr kumimoji="1" lang="en-US" altLang="zh-TW" dirty="0"/>
              <a:t>rollout –2</a:t>
            </a:r>
            <a:br>
              <a:rPr kumimoji="1" lang="en-US" altLang="zh-Hant" dirty="0"/>
            </a:b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D30C5FF-CB44-1442-B1FA-89A8C9D67B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Get 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 deployment </a:t>
            </a:r>
            <a:r>
              <a:rPr kumimoji="1" lang="en-US" altLang="zh-TW" dirty="0" err="1"/>
              <a:t>yaml</a:t>
            </a:r>
            <a:endParaRPr kumimoji="1" lang="en-US" altLang="zh-TW" dirty="0"/>
          </a:p>
          <a:p>
            <a:pPr lvl="1"/>
            <a:r>
              <a:rPr kumimoji="1" lang="en-US" altLang="zh-TW" dirty="0">
                <a:hlinkClick r:id="rId2"/>
              </a:rPr>
              <a:t>https://github.com/demoyuw/k8s/blob/master/deployment/nginx/nginx-deploy.yaml</a:t>
            </a:r>
            <a:endParaRPr kumimoji="1" lang="en-US" altLang="zh-TW" dirty="0"/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apply –f </a:t>
            </a:r>
            <a:r>
              <a:rPr kumimoji="1" lang="en-US" altLang="zh-TW" dirty="0" err="1"/>
              <a:t>nginx-deploy.yaml</a:t>
            </a:r>
            <a:endParaRPr kumimoji="1" lang="en-US" altLang="zh-TW" dirty="0"/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describe deploy 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-deployment</a:t>
            </a:r>
          </a:p>
          <a:p>
            <a:endParaRPr kumimoji="1" lang="en-US" altLang="zh-TW" dirty="0"/>
          </a:p>
          <a:p>
            <a:endParaRPr kumimoji="1"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E79662EA-32B4-164F-82EE-3CC6F77AF0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D73CA-FAC6-F84A-8FA6-C357522C629B}" type="datetime1">
              <a:rPr kumimoji="1" lang="zh-TW" altLang="en-US" smtClean="0"/>
              <a:t>2019/4/22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7CF66FC2-F046-544F-BD57-CC1EDA2ED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8854334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21B6A2-3343-C54B-B10D-F69BAEC89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: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run </a:t>
            </a:r>
            <a:r>
              <a:rPr kumimoji="1" lang="en-US" altLang="zh-Hant" dirty="0" err="1"/>
              <a:t>nginx</a:t>
            </a:r>
            <a:r>
              <a:rPr kumimoji="1" lang="en-US" altLang="zh-Hant" dirty="0"/>
              <a:t> deployment upgrade and </a:t>
            </a:r>
            <a:r>
              <a:rPr kumimoji="1" lang="en-US" altLang="zh-TW" dirty="0"/>
              <a:t>rollout –3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12FD9C2-CCF9-7648-BC31-4225CFBCC3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Nginx:1.7.9 --&gt; </a:t>
            </a:r>
            <a:r>
              <a:rPr kumimoji="1" lang="en-US" altLang="zh-TW" dirty="0" err="1"/>
              <a:t>nginx:stable</a:t>
            </a:r>
            <a:endParaRPr kumimoji="1" lang="en-US" altLang="zh-TW" dirty="0"/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apply –f </a:t>
            </a:r>
            <a:r>
              <a:rPr kumimoji="1" lang="en-US" altLang="zh-TW" dirty="0" err="1"/>
              <a:t>nginx-deploy.yaml</a:t>
            </a:r>
            <a:endParaRPr kumimoji="1" lang="en-US" altLang="zh-TW" dirty="0"/>
          </a:p>
          <a:p>
            <a:r>
              <a:rPr kumimoji="1" lang="zh-CN" altLang="en-US" dirty="0"/>
              <a:t>註解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annotate deploy </a:t>
            </a:r>
            <a:r>
              <a:rPr kumimoji="1" lang="en-US" altLang="zh-CN" dirty="0" err="1"/>
              <a:t>nginx</a:t>
            </a:r>
            <a:r>
              <a:rPr kumimoji="1" lang="en-US" altLang="zh-CN" dirty="0"/>
              <a:t>-deployment description="first version"</a:t>
            </a:r>
            <a:endParaRPr kumimoji="1" lang="en-US" altLang="zh-TW" dirty="0"/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describe </a:t>
            </a:r>
            <a:r>
              <a:rPr kumimoji="1" lang="en-US" altLang="zh-TW" dirty="0" err="1"/>
              <a:t>rs</a:t>
            </a:r>
            <a:r>
              <a:rPr kumimoji="1" lang="en-US" altLang="zh-TW" dirty="0"/>
              <a:t> {</a:t>
            </a:r>
            <a:r>
              <a:rPr lang="en-US" altLang="zh-TW" dirty="0" err="1"/>
              <a:t>ReplicationSet_name</a:t>
            </a:r>
            <a:r>
              <a:rPr kumimoji="1" lang="en-US" altLang="zh-TW" dirty="0"/>
              <a:t>}</a:t>
            </a: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58B47E2-251F-5545-8FCB-A7C79CD54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2019/4/22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47AAC97-5501-444B-BED2-A4C08C1CA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063101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FC5C6EA-F3D4-5043-BED8-3F981FA5D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Container vs. Virtual Machine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4DFA9A5-E96C-7941-92C3-5F316C92AF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Container vs VM</a:t>
            </a:r>
          </a:p>
          <a:p>
            <a:pPr lvl="1"/>
            <a:r>
              <a:rPr lang="zh-TW" altLang="en-US" dirty="0"/>
              <a:t>效率</a:t>
            </a:r>
          </a:p>
          <a:p>
            <a:pPr lvl="2"/>
            <a:r>
              <a:rPr lang="en-US" altLang="zh-TW" dirty="0"/>
              <a:t>Container </a:t>
            </a:r>
            <a:r>
              <a:rPr lang="zh-TW" altLang="en-US" dirty="0"/>
              <a:t>少了</a:t>
            </a:r>
            <a:r>
              <a:rPr lang="en-US" altLang="zh-TW" dirty="0"/>
              <a:t>Guest OS </a:t>
            </a:r>
            <a:r>
              <a:rPr lang="zh-TW" altLang="en-US" dirty="0"/>
              <a:t>與 </a:t>
            </a:r>
            <a:r>
              <a:rPr lang="en-US" altLang="zh-TW" dirty="0" err="1"/>
              <a:t>Hypervisior</a:t>
            </a:r>
            <a:r>
              <a:rPr lang="zh-TW" altLang="en-US" dirty="0"/>
              <a:t>層，啟動時效率較高。</a:t>
            </a:r>
          </a:p>
          <a:p>
            <a:pPr lvl="1"/>
            <a:r>
              <a:rPr lang="zh-TW" altLang="en-US" dirty="0"/>
              <a:t>效能</a:t>
            </a:r>
          </a:p>
          <a:p>
            <a:pPr lvl="2"/>
            <a:r>
              <a:rPr lang="zh-TW" altLang="en-US" dirty="0"/>
              <a:t>執行緒都在</a:t>
            </a:r>
            <a:r>
              <a:rPr lang="en-US" altLang="zh-TW" dirty="0" err="1"/>
              <a:t>linux</a:t>
            </a:r>
            <a:r>
              <a:rPr lang="en-US" altLang="zh-TW" dirty="0"/>
              <a:t> kernel</a:t>
            </a:r>
            <a:r>
              <a:rPr lang="zh-TW" altLang="en-US" dirty="0"/>
              <a:t>上，效能相差不大。</a:t>
            </a:r>
          </a:p>
          <a:p>
            <a:pPr lvl="1"/>
            <a:r>
              <a:rPr lang="zh-TW" altLang="en-US" dirty="0"/>
              <a:t>安全性</a:t>
            </a:r>
          </a:p>
          <a:p>
            <a:pPr lvl="2"/>
            <a:r>
              <a:rPr lang="en-US" altLang="zh-TW" dirty="0"/>
              <a:t>Container </a:t>
            </a:r>
            <a:r>
              <a:rPr lang="zh-TW" altLang="en-US" dirty="0"/>
              <a:t>共用</a:t>
            </a:r>
            <a:r>
              <a:rPr lang="en-US" altLang="zh-TW" dirty="0"/>
              <a:t>Linux kernel</a:t>
            </a:r>
            <a:r>
              <a:rPr lang="zh-TW" altLang="en-US" dirty="0"/>
              <a:t>，安全性不比</a:t>
            </a:r>
            <a:r>
              <a:rPr lang="en-US" altLang="zh-TW" dirty="0"/>
              <a:t>VM</a:t>
            </a:r>
            <a:r>
              <a:rPr lang="zh-TW" altLang="en-US" dirty="0"/>
              <a:t>高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0B095C67-62A3-4947-B541-44A5C22EBB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98E23-2754-E449-A05B-2C9D9766D2D2}" type="datetime1">
              <a:rPr kumimoji="1" lang="zh-TW" altLang="en-US" smtClean="0"/>
              <a:t>2019/4/22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6EC0E1BC-78E0-144C-A73B-A92A75AA42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5642441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A16F39F-E6DF-154F-9AE0-38B51A6C7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: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run </a:t>
            </a:r>
            <a:r>
              <a:rPr kumimoji="1" lang="en-US" altLang="zh-Hant" dirty="0" err="1"/>
              <a:t>nginx</a:t>
            </a:r>
            <a:r>
              <a:rPr kumimoji="1" lang="en-US" altLang="zh-Hant" dirty="0"/>
              <a:t> deployment upgrade and </a:t>
            </a:r>
            <a:r>
              <a:rPr kumimoji="1" lang="en-US" altLang="zh-TW" dirty="0"/>
              <a:t>rollout –3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C587A6B0-0712-E84C-AF62-0725C1F9FA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2019/4/22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4DD5154C-8FEB-A640-AA09-39D521253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90</a:t>
            </a:fld>
            <a:endParaRPr kumimoji="1" lang="zh-TW" altLang="en-US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9BA25C72-8918-DD4F-8301-CB73BD0292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06538" y="2277269"/>
            <a:ext cx="8140700" cy="374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7955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3940DE7-2F52-B540-A258-B697652BD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: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run </a:t>
            </a:r>
            <a:r>
              <a:rPr kumimoji="1" lang="en-US" altLang="zh-Hant" dirty="0" err="1"/>
              <a:t>nginx</a:t>
            </a:r>
            <a:r>
              <a:rPr kumimoji="1" lang="en-US" altLang="zh-Hant" dirty="0"/>
              <a:t> deployment upgrade and </a:t>
            </a:r>
            <a:r>
              <a:rPr kumimoji="1" lang="en-US" altLang="zh-TW" dirty="0"/>
              <a:t>rollout -4</a:t>
            </a:r>
            <a:br>
              <a:rPr kumimoji="1" lang="en-US" altLang="zh-Hant" dirty="0"/>
            </a:b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47B266A-C462-8A42-BD7F-6D2F779E6C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線上調整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edit deploy </a:t>
            </a:r>
            <a:r>
              <a:rPr kumimoji="1" lang="en-US" altLang="zh-CN" dirty="0" err="1"/>
              <a:t>nginx</a:t>
            </a:r>
            <a:r>
              <a:rPr kumimoji="1" lang="en-US" altLang="zh-CN" dirty="0"/>
              <a:t>-deployment</a:t>
            </a:r>
          </a:p>
          <a:p>
            <a:pPr lvl="2"/>
            <a:r>
              <a:rPr kumimoji="1" lang="en-US" altLang="zh-CN" dirty="0"/>
              <a:t>(replicas from 2 to 3)</a:t>
            </a:r>
          </a:p>
          <a:p>
            <a:r>
              <a:rPr kumimoji="1" lang="zh-CN" altLang="en-US" dirty="0"/>
              <a:t>查詢回朔紀錄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rollout history deploy </a:t>
            </a:r>
            <a:r>
              <a:rPr kumimoji="1" lang="en-US" altLang="zh-CN" dirty="0" err="1"/>
              <a:t>nginx</a:t>
            </a:r>
            <a:r>
              <a:rPr kumimoji="1" lang="en-US" altLang="zh-CN" dirty="0"/>
              <a:t>-deployment</a:t>
            </a:r>
          </a:p>
          <a:p>
            <a:r>
              <a:rPr kumimoji="1" lang="zh-CN" altLang="en-US" dirty="0"/>
              <a:t>回朔到上一個版本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rollout undo deploy {</a:t>
            </a:r>
            <a:r>
              <a:rPr kumimoji="1" lang="en-US" altLang="zh-CN" dirty="0" err="1"/>
              <a:t>deployment_name</a:t>
            </a:r>
            <a:r>
              <a:rPr kumimoji="1" lang="en-US" altLang="zh-CN" dirty="0"/>
              <a:t>}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35DF7025-7D38-C543-9BEA-65D8C516B8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FD538A-ADA1-5A41-8AA3-669021391C3E}" type="datetime1">
              <a:rPr kumimoji="1" lang="zh-TW" altLang="en-US" smtClean="0"/>
              <a:t>2019/4/22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09A7B46F-75C7-8B4B-81D8-51515F9B5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1412250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03A058D-51F1-804E-9054-0534499E8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: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run </a:t>
            </a:r>
            <a:r>
              <a:rPr kumimoji="1" lang="en-US" altLang="zh-Hant" dirty="0" err="1"/>
              <a:t>nginx</a:t>
            </a:r>
            <a:r>
              <a:rPr kumimoji="1" lang="en-US" altLang="zh-Hant" dirty="0"/>
              <a:t> deployment upgrade and </a:t>
            </a:r>
            <a:r>
              <a:rPr kumimoji="1" lang="en-US" altLang="zh-TW" dirty="0"/>
              <a:t>rollout -5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7BB874E-280B-8C4D-B535-FBF1D0EF91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回朔到指定版本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rollout undo deploy {</a:t>
            </a:r>
            <a:r>
              <a:rPr kumimoji="1" lang="en-US" altLang="zh-CN" dirty="0" err="1"/>
              <a:t>deployment_name</a:t>
            </a:r>
            <a:r>
              <a:rPr kumimoji="1" lang="en-US" altLang="zh-CN" dirty="0"/>
              <a:t>} --to-revision=n</a:t>
            </a:r>
          </a:p>
          <a:p>
            <a:r>
              <a:rPr kumimoji="1" lang="zh-TW" altLang="en-US" dirty="0"/>
              <a:t>查詢回朔狀態</a:t>
            </a:r>
            <a:endParaRPr kumimoji="1" lang="en-US" altLang="zh-TW" dirty="0"/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rollout status deploy {</a:t>
            </a:r>
            <a:r>
              <a:rPr kumimoji="1" lang="en-US" altLang="zh-CN" dirty="0" err="1"/>
              <a:t>deployment_name</a:t>
            </a:r>
            <a:r>
              <a:rPr kumimoji="1" lang="en-US" altLang="zh-CN" dirty="0"/>
              <a:t>}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593B8AC5-95B3-4740-BB81-F5721755FD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2019/4/22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7CAF4BC1-A040-E144-8A55-61CC2122E2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3442395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6596EF-2BB6-D042-836C-D914FFEB0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node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65FD9A0-6333-B140-A2C6-8938CD5FE1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293" y="2025209"/>
            <a:ext cx="8946541" cy="4195481"/>
          </a:xfrm>
        </p:spPr>
        <p:txBody>
          <a:bodyPr/>
          <a:lstStyle/>
          <a:p>
            <a:r>
              <a:rPr lang="en-US" altLang="zh-TW" dirty="0" err="1"/>
              <a:t>kubectl</a:t>
            </a:r>
            <a:r>
              <a:rPr lang="en-US" altLang="zh-TW" dirty="0"/>
              <a:t> get nodes -o wide</a:t>
            </a:r>
          </a:p>
          <a:p>
            <a:endParaRPr kumimoji="1" lang="en-US" altLang="zh-TW" dirty="0"/>
          </a:p>
          <a:p>
            <a:endParaRPr kumimoji="1" lang="en-US" altLang="zh-TW" dirty="0"/>
          </a:p>
          <a:p>
            <a:r>
              <a:rPr lang="en-US" altLang="zh-TW" dirty="0" err="1"/>
              <a:t>kubectl</a:t>
            </a:r>
            <a:r>
              <a:rPr lang="en-US" altLang="zh-TW" dirty="0"/>
              <a:t> get nodes --show-labels</a:t>
            </a:r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44FDE87-AA6C-4A44-9BD0-8466DA1D15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474" y="2822785"/>
            <a:ext cx="10228279" cy="1063336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BF02164E-5273-B344-A222-A0D0FB964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8ABDF-E2F6-AF48-B8D7-F27E9E10D958}" type="datetime1">
              <a:rPr kumimoji="1" lang="zh-TW" altLang="en-US" smtClean="0"/>
              <a:t>2019/4/22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6B375F01-370A-8B4F-9787-9636449BF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93</a:t>
            </a:fld>
            <a:endParaRPr kumimoji="1"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8877B997-E311-AA45-8628-658691FF3F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474" y="4455607"/>
            <a:ext cx="10326938" cy="987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18613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2548A98-1F87-064E-9EFE-F78189EF72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node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24F94EC-6AE5-A342-969E-BD2BA27CF2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Set labels on node</a:t>
            </a:r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label node </a:t>
            </a:r>
            <a:r>
              <a:rPr kumimoji="1" lang="en-US" altLang="zh-TW" dirty="0" err="1"/>
              <a:t>django-vm</a:t>
            </a:r>
            <a:r>
              <a:rPr kumimoji="1" lang="en-US" altLang="zh-TW" dirty="0"/>
              <a:t> hardware=high-</a:t>
            </a:r>
            <a:r>
              <a:rPr kumimoji="1" lang="en-US" altLang="zh-TW" dirty="0" err="1"/>
              <a:t>cpu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6921E00-C6D3-3F4A-8157-E10B014C30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2019/4/22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0EE53CF-7D9E-E044-AFE1-3B2D18DFB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94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B4A92FC-2D5C-7C41-AA67-8AF97F5C28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195" y="3348180"/>
            <a:ext cx="11693251" cy="51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43720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8BFDC8B-B438-5441-9F16-24F63FABC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node-3 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A9C052D-9B35-494D-A455-979DEC4DF5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2019/4/22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513EA92-887C-A84F-9413-EDCC7E74D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95</a:t>
            </a:fld>
            <a:endParaRPr kumimoji="1"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C61F5A59-82EE-9D4F-AB1E-7CF52B501C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4318" y="1687599"/>
            <a:ext cx="7568308" cy="4926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87357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6D3C0C2-B685-C64D-A210-ECA6CE12B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service </a:t>
            </a:r>
            <a:r>
              <a:rPr kumimoji="1" lang="en-US" altLang="zh-TW" dirty="0" err="1"/>
              <a:t>yaml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-1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CBD662A1-CC00-7F48-AAE5-D963A02038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41963" y="1221800"/>
            <a:ext cx="4350327" cy="5456660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FAC6E089-0169-974B-BCC9-02FF9BF7EE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37309-1BCB-F744-B628-5F15929383FE}" type="datetime1">
              <a:rPr kumimoji="1" lang="zh-TW" altLang="en-US" smtClean="0"/>
              <a:t>2019/4/22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A1BE8514-ECD9-3F42-BDAF-D1B1A7C06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1949745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>
            <a:extLst>
              <a:ext uri="{FF2B5EF4-FFF2-40B4-BE49-F238E27FC236}">
                <a16:creationId xmlns:a16="http://schemas.microsoft.com/office/drawing/2014/main" id="{B67D718D-8759-4747-B592-5A6D6A07D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service </a:t>
            </a:r>
            <a:r>
              <a:rPr kumimoji="1" lang="en-US" altLang="zh-TW" dirty="0" err="1"/>
              <a:t>yaml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-2</a:t>
            </a:r>
            <a:endParaRPr kumimoji="1" lang="zh-TW" altLang="en-US" dirty="0"/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C63B5390-E4C4-594C-BE20-2423FA9B8A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altLang="zh-TW" dirty="0"/>
              <a:t>Type:</a:t>
            </a:r>
          </a:p>
          <a:p>
            <a:pPr lvl="1"/>
            <a:r>
              <a:rPr kumimoji="1" lang="en-US" altLang="zh-TW" dirty="0" err="1"/>
              <a:t>NodePort</a:t>
            </a:r>
            <a:endParaRPr kumimoji="1" lang="en-US" altLang="zh-TW" dirty="0"/>
          </a:p>
          <a:p>
            <a:pPr lvl="2"/>
            <a:r>
              <a:rPr kumimoji="1" lang="zh-CN" altLang="en-US" dirty="0"/>
              <a:t>需設</a:t>
            </a:r>
            <a:r>
              <a:rPr kumimoji="1" lang="en-US" altLang="zh-CN" dirty="0" err="1"/>
              <a:t>nodePort</a:t>
            </a:r>
            <a:r>
              <a:rPr kumimoji="1" lang="zh-CN" altLang="en-US" dirty="0"/>
              <a:t>，可用範圍：</a:t>
            </a:r>
            <a:r>
              <a:rPr kumimoji="1" lang="en-US" altLang="zh-CN" dirty="0"/>
              <a:t>32000~32767</a:t>
            </a:r>
            <a:endParaRPr kumimoji="1" lang="en-US" altLang="zh-TW" dirty="0"/>
          </a:p>
          <a:p>
            <a:pPr lvl="1"/>
            <a:r>
              <a:rPr kumimoji="1" lang="en-US" altLang="zh-TW" dirty="0" err="1"/>
              <a:t>LoadBalancer</a:t>
            </a:r>
            <a:endParaRPr kumimoji="1" lang="en-US" altLang="zh-TW" dirty="0"/>
          </a:p>
          <a:p>
            <a:pPr lvl="2"/>
            <a:r>
              <a:rPr kumimoji="1" lang="zh-CN" altLang="en-US" dirty="0"/>
              <a:t>需接</a:t>
            </a:r>
            <a:r>
              <a:rPr kumimoji="1" lang="en-US" altLang="zh-CN" dirty="0"/>
              <a:t>Cloud</a:t>
            </a:r>
            <a:r>
              <a:rPr kumimoji="1" lang="zh-CN" altLang="en-US" dirty="0"/>
              <a:t>使用</a:t>
            </a:r>
            <a:endParaRPr kumimoji="1" lang="en-US" altLang="zh-TW" dirty="0"/>
          </a:p>
          <a:p>
            <a:r>
              <a:rPr kumimoji="1" lang="en-US" altLang="zh-TW" dirty="0"/>
              <a:t>Port: cluster</a:t>
            </a:r>
            <a:r>
              <a:rPr kumimoji="1" lang="zh-CN" altLang="en-US" dirty="0"/>
              <a:t>內對</a:t>
            </a:r>
            <a:r>
              <a:rPr kumimoji="1" lang="en-US" altLang="zh-CN" dirty="0"/>
              <a:t>Service</a:t>
            </a:r>
            <a:r>
              <a:rPr kumimoji="1" lang="zh-Hant" altLang="en-US" dirty="0"/>
              <a:t>使用的</a:t>
            </a:r>
            <a:r>
              <a:rPr kumimoji="1" lang="en-US" altLang="zh-Hant" dirty="0"/>
              <a:t>port</a:t>
            </a:r>
          </a:p>
          <a:p>
            <a:r>
              <a:rPr kumimoji="1" lang="en-US" altLang="zh-TW" dirty="0" err="1"/>
              <a:t>targetPort</a:t>
            </a:r>
            <a:r>
              <a:rPr kumimoji="1" lang="en-US" altLang="zh-TW" dirty="0"/>
              <a:t>: </a:t>
            </a:r>
            <a:r>
              <a:rPr kumimoji="1" lang="en-US" altLang="zh-CN" dirty="0"/>
              <a:t>pod</a:t>
            </a:r>
            <a:r>
              <a:rPr kumimoji="1" lang="zh-CN" altLang="en-US" dirty="0"/>
              <a:t>端口所使用的</a:t>
            </a:r>
            <a:r>
              <a:rPr kumimoji="1" lang="en-US" altLang="zh-CN" dirty="0"/>
              <a:t>port</a:t>
            </a:r>
          </a:p>
          <a:p>
            <a:r>
              <a:rPr kumimoji="1" lang="en-US" altLang="zh-TW" dirty="0" err="1"/>
              <a:t>nodePort</a:t>
            </a:r>
            <a:r>
              <a:rPr kumimoji="1" lang="en-US" altLang="zh-TW" dirty="0"/>
              <a:t>: cluster</a:t>
            </a:r>
            <a:r>
              <a:rPr kumimoji="1" lang="zh-CN" altLang="en-US" dirty="0"/>
              <a:t>外對</a:t>
            </a:r>
            <a:r>
              <a:rPr kumimoji="1" lang="en-US" altLang="zh-CN" dirty="0"/>
              <a:t>Service</a:t>
            </a:r>
            <a:r>
              <a:rPr kumimoji="1" lang="zh-Hant" altLang="en-US" dirty="0"/>
              <a:t>使用的</a:t>
            </a:r>
            <a:r>
              <a:rPr kumimoji="1" lang="en-US" altLang="zh-Hant" dirty="0"/>
              <a:t>port</a:t>
            </a:r>
            <a:endParaRPr kumimoji="1" lang="en-US" altLang="zh-TW" dirty="0"/>
          </a:p>
          <a:p>
            <a:pPr marL="0" indent="0">
              <a:buNone/>
            </a:pPr>
            <a:endParaRPr kumimoji="1" lang="zh-TW" altLang="en-US" dirty="0"/>
          </a:p>
        </p:txBody>
      </p:sp>
      <p:sp>
        <p:nvSpPr>
          <p:cNvPr id="5" name="日期預留位置 4">
            <a:extLst>
              <a:ext uri="{FF2B5EF4-FFF2-40B4-BE49-F238E27FC236}">
                <a16:creationId xmlns:a16="http://schemas.microsoft.com/office/drawing/2014/main" id="{7BDB91D2-9D86-C34B-8877-1D471C7004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0CD5C-6F6C-8C46-B8F8-793A1E2B3F23}" type="datetime1">
              <a:rPr kumimoji="1" lang="zh-TW" altLang="en-US" smtClean="0"/>
              <a:t>2019/4/22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9FE50EA5-F973-9F42-A651-03DD954A7E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8735246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Freeform 2">
            <a:extLst>
              <a:ext uri="{FF2B5EF4-FFF2-40B4-BE49-F238E27FC236}">
                <a16:creationId xmlns:a16="http://schemas.microsoft.com/office/drawing/2014/main" id="{60D37E97-0C55-354B-A0CA-EC0CC931F2B9}"/>
              </a:ext>
            </a:extLst>
          </p:cNvPr>
          <p:cNvSpPr>
            <a:spLocks/>
          </p:cNvSpPr>
          <p:nvPr/>
        </p:nvSpPr>
        <p:spPr bwMode="auto">
          <a:xfrm>
            <a:off x="1703389" y="2299855"/>
            <a:ext cx="5494337" cy="3381809"/>
          </a:xfrm>
          <a:custGeom>
            <a:avLst/>
            <a:gdLst>
              <a:gd name="T0" fmla="*/ 3496 w 3496"/>
              <a:gd name="T1" fmla="*/ 2080 h 2120"/>
              <a:gd name="T2" fmla="*/ 3456 w 3496"/>
              <a:gd name="T3" fmla="*/ 2120 h 2120"/>
              <a:gd name="T4" fmla="*/ 40 w 3496"/>
              <a:gd name="T5" fmla="*/ 2120 h 2120"/>
              <a:gd name="T6" fmla="*/ 0 w 3496"/>
              <a:gd name="T7" fmla="*/ 2080 h 2120"/>
              <a:gd name="T8" fmla="*/ 0 w 3496"/>
              <a:gd name="T9" fmla="*/ 40 h 2120"/>
              <a:gd name="T10" fmla="*/ 40 w 3496"/>
              <a:gd name="T11" fmla="*/ 0 h 2120"/>
              <a:gd name="T12" fmla="*/ 3456 w 3496"/>
              <a:gd name="T13" fmla="*/ 0 h 2120"/>
              <a:gd name="T14" fmla="*/ 3496 w 3496"/>
              <a:gd name="T15" fmla="*/ 40 h 2120"/>
              <a:gd name="T16" fmla="*/ 3496 w 3496"/>
              <a:gd name="T17" fmla="*/ 2080 h 2120"/>
              <a:gd name="T18" fmla="*/ 3496 w 3496"/>
              <a:gd name="T19" fmla="*/ 2080 h 2120"/>
              <a:gd name="T20" fmla="*/ 3496 w 3496"/>
              <a:gd name="T21" fmla="*/ 2080 h 2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496" h="2120">
                <a:moveTo>
                  <a:pt x="3496" y="2080"/>
                </a:moveTo>
                <a:cubicBezTo>
                  <a:pt x="3496" y="2106"/>
                  <a:pt x="3482" y="2120"/>
                  <a:pt x="3456" y="2120"/>
                </a:cubicBezTo>
                <a:lnTo>
                  <a:pt x="40" y="2120"/>
                </a:lnTo>
                <a:cubicBezTo>
                  <a:pt x="13" y="2120"/>
                  <a:pt x="0" y="2106"/>
                  <a:pt x="0" y="2080"/>
                </a:cubicBezTo>
                <a:lnTo>
                  <a:pt x="0" y="40"/>
                </a:lnTo>
                <a:cubicBezTo>
                  <a:pt x="0" y="13"/>
                  <a:pt x="13" y="0"/>
                  <a:pt x="40" y="0"/>
                </a:cubicBezTo>
                <a:lnTo>
                  <a:pt x="3456" y="0"/>
                </a:lnTo>
                <a:cubicBezTo>
                  <a:pt x="3482" y="0"/>
                  <a:pt x="3496" y="13"/>
                  <a:pt x="3496" y="40"/>
                </a:cubicBezTo>
                <a:lnTo>
                  <a:pt x="3496" y="2080"/>
                </a:lnTo>
                <a:lnTo>
                  <a:pt x="3496" y="2080"/>
                </a:lnTo>
                <a:lnTo>
                  <a:pt x="3496" y="2080"/>
                </a:lnTo>
                <a:close/>
              </a:path>
            </a:pathLst>
          </a:custGeom>
          <a:solidFill>
            <a:srgbClr val="FFFFFF"/>
          </a:solidFill>
          <a:ln w="24094">
            <a:solidFill>
              <a:srgbClr val="00796B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099" name="Text Box 3">
            <a:extLst>
              <a:ext uri="{FF2B5EF4-FFF2-40B4-BE49-F238E27FC236}">
                <a16:creationId xmlns:a16="http://schemas.microsoft.com/office/drawing/2014/main" id="{84FEC9BE-34C2-F246-90D5-E92390CCCE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16089" y="3915361"/>
            <a:ext cx="5240337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algn="ctr" eaLnBrk="1" hangingPunct="1"/>
            <a:r>
              <a:rPr lang="en-US" altLang="zh-TW" sz="2200">
                <a:solidFill>
                  <a:srgbClr val="000000"/>
                </a:solidFill>
                <a:ea typeface="新細明體" panose="02020500000000000000" pitchFamily="18" charset="-120"/>
              </a:rPr>
              <a:t> </a:t>
            </a:r>
          </a:p>
        </p:txBody>
      </p:sp>
      <p:sp>
        <p:nvSpPr>
          <p:cNvPr id="4100" name="Freeform 4">
            <a:extLst>
              <a:ext uri="{FF2B5EF4-FFF2-40B4-BE49-F238E27FC236}">
                <a16:creationId xmlns:a16="http://schemas.microsoft.com/office/drawing/2014/main" id="{3D2CC538-C2C4-104A-A301-5D7A898CC44F}"/>
              </a:ext>
            </a:extLst>
          </p:cNvPr>
          <p:cNvSpPr>
            <a:spLocks/>
          </p:cNvSpPr>
          <p:nvPr/>
        </p:nvSpPr>
        <p:spPr bwMode="auto">
          <a:xfrm>
            <a:off x="2125663" y="4403726"/>
            <a:ext cx="842962" cy="842963"/>
          </a:xfrm>
          <a:custGeom>
            <a:avLst/>
            <a:gdLst>
              <a:gd name="T0" fmla="*/ 560 w 560"/>
              <a:gd name="T1" fmla="*/ 520 h 560"/>
              <a:gd name="T2" fmla="*/ 520 w 560"/>
              <a:gd name="T3" fmla="*/ 560 h 560"/>
              <a:gd name="T4" fmla="*/ 40 w 560"/>
              <a:gd name="T5" fmla="*/ 560 h 560"/>
              <a:gd name="T6" fmla="*/ 0 w 560"/>
              <a:gd name="T7" fmla="*/ 520 h 560"/>
              <a:gd name="T8" fmla="*/ 0 w 560"/>
              <a:gd name="T9" fmla="*/ 40 h 560"/>
              <a:gd name="T10" fmla="*/ 40 w 560"/>
              <a:gd name="T11" fmla="*/ 0 h 560"/>
              <a:gd name="T12" fmla="*/ 520 w 560"/>
              <a:gd name="T13" fmla="*/ 0 h 560"/>
              <a:gd name="T14" fmla="*/ 560 w 560"/>
              <a:gd name="T15" fmla="*/ 40 h 560"/>
              <a:gd name="T16" fmla="*/ 560 w 560"/>
              <a:gd name="T17" fmla="*/ 520 h 560"/>
              <a:gd name="T18" fmla="*/ 560 w 560"/>
              <a:gd name="T19" fmla="*/ 520 h 560"/>
              <a:gd name="T20" fmla="*/ 560 w 560"/>
              <a:gd name="T21" fmla="*/ 520 h 5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60" h="560">
                <a:moveTo>
                  <a:pt x="560" y="520"/>
                </a:moveTo>
                <a:cubicBezTo>
                  <a:pt x="560" y="546"/>
                  <a:pt x="546" y="560"/>
                  <a:pt x="520" y="560"/>
                </a:cubicBezTo>
                <a:lnTo>
                  <a:pt x="40" y="560"/>
                </a:lnTo>
                <a:cubicBezTo>
                  <a:pt x="13" y="560"/>
                  <a:pt x="0" y="546"/>
                  <a:pt x="0" y="520"/>
                </a:cubicBezTo>
                <a:lnTo>
                  <a:pt x="0" y="40"/>
                </a:lnTo>
                <a:cubicBezTo>
                  <a:pt x="0" y="13"/>
                  <a:pt x="13" y="0"/>
                  <a:pt x="40" y="0"/>
                </a:cubicBezTo>
                <a:lnTo>
                  <a:pt x="520" y="0"/>
                </a:lnTo>
                <a:cubicBezTo>
                  <a:pt x="546" y="0"/>
                  <a:pt x="560" y="13"/>
                  <a:pt x="560" y="40"/>
                </a:cubicBezTo>
                <a:lnTo>
                  <a:pt x="560" y="520"/>
                </a:lnTo>
                <a:lnTo>
                  <a:pt x="560" y="520"/>
                </a:lnTo>
                <a:lnTo>
                  <a:pt x="560" y="520"/>
                </a:lnTo>
                <a:close/>
              </a:path>
            </a:pathLst>
          </a:custGeom>
          <a:solidFill>
            <a:srgbClr val="FFFFFF"/>
          </a:solidFill>
          <a:ln w="12047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101" name="Text Box 5">
            <a:extLst>
              <a:ext uri="{FF2B5EF4-FFF2-40B4-BE49-F238E27FC236}">
                <a16:creationId xmlns:a16="http://schemas.microsoft.com/office/drawing/2014/main" id="{DDA5648C-21C7-D040-97C8-8981E481C4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8363" y="4656723"/>
            <a:ext cx="81915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algn="ctr" eaLnBrk="1" hangingPunct="1"/>
            <a:r>
              <a:rPr lang="en-US" altLang="zh-TW" sz="2200">
                <a:solidFill>
                  <a:srgbClr val="000000"/>
                </a:solidFill>
                <a:ea typeface="新細明體" panose="02020500000000000000" pitchFamily="18" charset="-120"/>
              </a:rPr>
              <a:t>Pod</a:t>
            </a:r>
          </a:p>
        </p:txBody>
      </p:sp>
      <p:sp>
        <p:nvSpPr>
          <p:cNvPr id="4102" name="Freeform 6">
            <a:extLst>
              <a:ext uri="{FF2B5EF4-FFF2-40B4-BE49-F238E27FC236}">
                <a16:creationId xmlns:a16="http://schemas.microsoft.com/office/drawing/2014/main" id="{94FDDEB3-D70F-8944-821B-5A753572D20E}"/>
              </a:ext>
            </a:extLst>
          </p:cNvPr>
          <p:cNvSpPr>
            <a:spLocks/>
          </p:cNvSpPr>
          <p:nvPr/>
        </p:nvSpPr>
        <p:spPr bwMode="auto">
          <a:xfrm>
            <a:off x="3311526" y="4403726"/>
            <a:ext cx="842963" cy="842963"/>
          </a:xfrm>
          <a:custGeom>
            <a:avLst/>
            <a:gdLst>
              <a:gd name="T0" fmla="*/ 560 w 560"/>
              <a:gd name="T1" fmla="*/ 520 h 560"/>
              <a:gd name="T2" fmla="*/ 520 w 560"/>
              <a:gd name="T3" fmla="*/ 560 h 560"/>
              <a:gd name="T4" fmla="*/ 40 w 560"/>
              <a:gd name="T5" fmla="*/ 560 h 560"/>
              <a:gd name="T6" fmla="*/ 0 w 560"/>
              <a:gd name="T7" fmla="*/ 520 h 560"/>
              <a:gd name="T8" fmla="*/ 0 w 560"/>
              <a:gd name="T9" fmla="*/ 40 h 560"/>
              <a:gd name="T10" fmla="*/ 40 w 560"/>
              <a:gd name="T11" fmla="*/ 0 h 560"/>
              <a:gd name="T12" fmla="*/ 520 w 560"/>
              <a:gd name="T13" fmla="*/ 0 h 560"/>
              <a:gd name="T14" fmla="*/ 560 w 560"/>
              <a:gd name="T15" fmla="*/ 40 h 560"/>
              <a:gd name="T16" fmla="*/ 560 w 560"/>
              <a:gd name="T17" fmla="*/ 520 h 560"/>
              <a:gd name="T18" fmla="*/ 560 w 560"/>
              <a:gd name="T19" fmla="*/ 520 h 560"/>
              <a:gd name="T20" fmla="*/ 560 w 560"/>
              <a:gd name="T21" fmla="*/ 520 h 5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60" h="560">
                <a:moveTo>
                  <a:pt x="560" y="520"/>
                </a:moveTo>
                <a:cubicBezTo>
                  <a:pt x="560" y="546"/>
                  <a:pt x="546" y="560"/>
                  <a:pt x="520" y="560"/>
                </a:cubicBezTo>
                <a:lnTo>
                  <a:pt x="40" y="560"/>
                </a:lnTo>
                <a:cubicBezTo>
                  <a:pt x="13" y="560"/>
                  <a:pt x="0" y="546"/>
                  <a:pt x="0" y="520"/>
                </a:cubicBezTo>
                <a:lnTo>
                  <a:pt x="0" y="40"/>
                </a:lnTo>
                <a:cubicBezTo>
                  <a:pt x="0" y="13"/>
                  <a:pt x="13" y="0"/>
                  <a:pt x="40" y="0"/>
                </a:cubicBezTo>
                <a:lnTo>
                  <a:pt x="520" y="0"/>
                </a:lnTo>
                <a:cubicBezTo>
                  <a:pt x="546" y="0"/>
                  <a:pt x="560" y="13"/>
                  <a:pt x="560" y="40"/>
                </a:cubicBezTo>
                <a:lnTo>
                  <a:pt x="560" y="520"/>
                </a:lnTo>
                <a:lnTo>
                  <a:pt x="560" y="520"/>
                </a:lnTo>
                <a:lnTo>
                  <a:pt x="560" y="520"/>
                </a:lnTo>
                <a:close/>
              </a:path>
            </a:pathLst>
          </a:custGeom>
          <a:solidFill>
            <a:srgbClr val="FFFFFF"/>
          </a:solidFill>
          <a:ln w="12047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103" name="Text Box 7">
            <a:extLst>
              <a:ext uri="{FF2B5EF4-FFF2-40B4-BE49-F238E27FC236}">
                <a16:creationId xmlns:a16="http://schemas.microsoft.com/office/drawing/2014/main" id="{73F59A0F-B1C6-9E43-A9F9-D808A8E6CD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22638" y="4656723"/>
            <a:ext cx="81915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algn="ctr" eaLnBrk="1" hangingPunct="1"/>
            <a:r>
              <a:rPr lang="en-US" altLang="zh-TW" sz="2200">
                <a:solidFill>
                  <a:srgbClr val="000000"/>
                </a:solidFill>
                <a:ea typeface="新細明體" panose="02020500000000000000" pitchFamily="18" charset="-120"/>
              </a:rPr>
              <a:t>Pod</a:t>
            </a:r>
          </a:p>
        </p:txBody>
      </p:sp>
      <p:sp>
        <p:nvSpPr>
          <p:cNvPr id="4104" name="Freeform 8">
            <a:extLst>
              <a:ext uri="{FF2B5EF4-FFF2-40B4-BE49-F238E27FC236}">
                <a16:creationId xmlns:a16="http://schemas.microsoft.com/office/drawing/2014/main" id="{EBA7DA2B-181D-DE4C-80F4-8D9D6D0697AB}"/>
              </a:ext>
            </a:extLst>
          </p:cNvPr>
          <p:cNvSpPr>
            <a:spLocks/>
          </p:cNvSpPr>
          <p:nvPr/>
        </p:nvSpPr>
        <p:spPr bwMode="auto">
          <a:xfrm>
            <a:off x="5751513" y="4403726"/>
            <a:ext cx="842962" cy="842963"/>
          </a:xfrm>
          <a:custGeom>
            <a:avLst/>
            <a:gdLst>
              <a:gd name="T0" fmla="*/ 560 w 560"/>
              <a:gd name="T1" fmla="*/ 520 h 560"/>
              <a:gd name="T2" fmla="*/ 520 w 560"/>
              <a:gd name="T3" fmla="*/ 560 h 560"/>
              <a:gd name="T4" fmla="*/ 40 w 560"/>
              <a:gd name="T5" fmla="*/ 560 h 560"/>
              <a:gd name="T6" fmla="*/ 0 w 560"/>
              <a:gd name="T7" fmla="*/ 520 h 560"/>
              <a:gd name="T8" fmla="*/ 0 w 560"/>
              <a:gd name="T9" fmla="*/ 40 h 560"/>
              <a:gd name="T10" fmla="*/ 40 w 560"/>
              <a:gd name="T11" fmla="*/ 0 h 560"/>
              <a:gd name="T12" fmla="*/ 520 w 560"/>
              <a:gd name="T13" fmla="*/ 0 h 560"/>
              <a:gd name="T14" fmla="*/ 560 w 560"/>
              <a:gd name="T15" fmla="*/ 40 h 560"/>
              <a:gd name="T16" fmla="*/ 560 w 560"/>
              <a:gd name="T17" fmla="*/ 520 h 560"/>
              <a:gd name="T18" fmla="*/ 560 w 560"/>
              <a:gd name="T19" fmla="*/ 520 h 560"/>
              <a:gd name="T20" fmla="*/ 560 w 560"/>
              <a:gd name="T21" fmla="*/ 520 h 5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60" h="560">
                <a:moveTo>
                  <a:pt x="560" y="520"/>
                </a:moveTo>
                <a:cubicBezTo>
                  <a:pt x="560" y="546"/>
                  <a:pt x="546" y="560"/>
                  <a:pt x="520" y="560"/>
                </a:cubicBezTo>
                <a:lnTo>
                  <a:pt x="40" y="560"/>
                </a:lnTo>
                <a:cubicBezTo>
                  <a:pt x="13" y="560"/>
                  <a:pt x="0" y="546"/>
                  <a:pt x="0" y="520"/>
                </a:cubicBezTo>
                <a:lnTo>
                  <a:pt x="0" y="40"/>
                </a:lnTo>
                <a:cubicBezTo>
                  <a:pt x="0" y="13"/>
                  <a:pt x="13" y="0"/>
                  <a:pt x="40" y="0"/>
                </a:cubicBezTo>
                <a:lnTo>
                  <a:pt x="520" y="0"/>
                </a:lnTo>
                <a:cubicBezTo>
                  <a:pt x="546" y="0"/>
                  <a:pt x="560" y="13"/>
                  <a:pt x="560" y="40"/>
                </a:cubicBezTo>
                <a:lnTo>
                  <a:pt x="560" y="520"/>
                </a:lnTo>
                <a:lnTo>
                  <a:pt x="560" y="520"/>
                </a:lnTo>
                <a:lnTo>
                  <a:pt x="560" y="520"/>
                </a:lnTo>
                <a:close/>
              </a:path>
            </a:pathLst>
          </a:custGeom>
          <a:solidFill>
            <a:srgbClr val="FFFFFF"/>
          </a:solidFill>
          <a:ln w="12047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105" name="Text Box 9">
            <a:extLst>
              <a:ext uri="{FF2B5EF4-FFF2-40B4-BE49-F238E27FC236}">
                <a16:creationId xmlns:a16="http://schemas.microsoft.com/office/drawing/2014/main" id="{06542EAF-D99B-B94B-A777-1DE554D32F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64213" y="4656723"/>
            <a:ext cx="81915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algn="ctr" eaLnBrk="1" hangingPunct="1"/>
            <a:r>
              <a:rPr lang="en-US" altLang="zh-TW" sz="2200">
                <a:solidFill>
                  <a:srgbClr val="000000"/>
                </a:solidFill>
                <a:ea typeface="新細明體" panose="02020500000000000000" pitchFamily="18" charset="-120"/>
              </a:rPr>
              <a:t>Pod</a:t>
            </a:r>
          </a:p>
        </p:txBody>
      </p:sp>
      <p:sp>
        <p:nvSpPr>
          <p:cNvPr id="4106" name="Freeform 10">
            <a:extLst>
              <a:ext uri="{FF2B5EF4-FFF2-40B4-BE49-F238E27FC236}">
                <a16:creationId xmlns:a16="http://schemas.microsoft.com/office/drawing/2014/main" id="{0DDADDB5-A6CC-0543-B151-49C5BC22ED5C}"/>
              </a:ext>
            </a:extLst>
          </p:cNvPr>
          <p:cNvSpPr>
            <a:spLocks/>
          </p:cNvSpPr>
          <p:nvPr/>
        </p:nvSpPr>
        <p:spPr bwMode="auto">
          <a:xfrm>
            <a:off x="4541838" y="4403726"/>
            <a:ext cx="844550" cy="842963"/>
          </a:xfrm>
          <a:custGeom>
            <a:avLst/>
            <a:gdLst>
              <a:gd name="T0" fmla="*/ 560 w 560"/>
              <a:gd name="T1" fmla="*/ 520 h 560"/>
              <a:gd name="T2" fmla="*/ 520 w 560"/>
              <a:gd name="T3" fmla="*/ 560 h 560"/>
              <a:gd name="T4" fmla="*/ 40 w 560"/>
              <a:gd name="T5" fmla="*/ 560 h 560"/>
              <a:gd name="T6" fmla="*/ 0 w 560"/>
              <a:gd name="T7" fmla="*/ 520 h 560"/>
              <a:gd name="T8" fmla="*/ 0 w 560"/>
              <a:gd name="T9" fmla="*/ 40 h 560"/>
              <a:gd name="T10" fmla="*/ 40 w 560"/>
              <a:gd name="T11" fmla="*/ 0 h 560"/>
              <a:gd name="T12" fmla="*/ 520 w 560"/>
              <a:gd name="T13" fmla="*/ 0 h 560"/>
              <a:gd name="T14" fmla="*/ 560 w 560"/>
              <a:gd name="T15" fmla="*/ 40 h 560"/>
              <a:gd name="T16" fmla="*/ 560 w 560"/>
              <a:gd name="T17" fmla="*/ 520 h 560"/>
              <a:gd name="T18" fmla="*/ 560 w 560"/>
              <a:gd name="T19" fmla="*/ 520 h 560"/>
              <a:gd name="T20" fmla="*/ 560 w 560"/>
              <a:gd name="T21" fmla="*/ 520 h 5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60" h="560">
                <a:moveTo>
                  <a:pt x="560" y="520"/>
                </a:moveTo>
                <a:cubicBezTo>
                  <a:pt x="560" y="546"/>
                  <a:pt x="546" y="560"/>
                  <a:pt x="520" y="560"/>
                </a:cubicBezTo>
                <a:lnTo>
                  <a:pt x="40" y="560"/>
                </a:lnTo>
                <a:cubicBezTo>
                  <a:pt x="13" y="560"/>
                  <a:pt x="0" y="546"/>
                  <a:pt x="0" y="520"/>
                </a:cubicBezTo>
                <a:lnTo>
                  <a:pt x="0" y="40"/>
                </a:lnTo>
                <a:cubicBezTo>
                  <a:pt x="0" y="13"/>
                  <a:pt x="13" y="0"/>
                  <a:pt x="40" y="0"/>
                </a:cubicBezTo>
                <a:lnTo>
                  <a:pt x="520" y="0"/>
                </a:lnTo>
                <a:cubicBezTo>
                  <a:pt x="546" y="0"/>
                  <a:pt x="560" y="13"/>
                  <a:pt x="560" y="40"/>
                </a:cubicBezTo>
                <a:lnTo>
                  <a:pt x="560" y="520"/>
                </a:lnTo>
                <a:lnTo>
                  <a:pt x="560" y="520"/>
                </a:lnTo>
                <a:lnTo>
                  <a:pt x="560" y="520"/>
                </a:lnTo>
                <a:close/>
              </a:path>
            </a:pathLst>
          </a:custGeom>
          <a:solidFill>
            <a:srgbClr val="FFFFFF"/>
          </a:solidFill>
          <a:ln w="12047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107" name="Text Box 11">
            <a:extLst>
              <a:ext uri="{FF2B5EF4-FFF2-40B4-BE49-F238E27FC236}">
                <a16:creationId xmlns:a16="http://schemas.microsoft.com/office/drawing/2014/main" id="{B7138F90-D8EA-D843-A5F3-0A98832948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54538" y="4656723"/>
            <a:ext cx="81915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algn="ctr" eaLnBrk="1" hangingPunct="1"/>
            <a:r>
              <a:rPr lang="en-US" altLang="zh-TW" sz="2200">
                <a:solidFill>
                  <a:srgbClr val="000000"/>
                </a:solidFill>
                <a:ea typeface="新細明體" panose="02020500000000000000" pitchFamily="18" charset="-120"/>
              </a:rPr>
              <a:t>Pod</a:t>
            </a:r>
          </a:p>
        </p:txBody>
      </p:sp>
      <p:sp>
        <p:nvSpPr>
          <p:cNvPr id="4108" name="Freeform 12">
            <a:extLst>
              <a:ext uri="{FF2B5EF4-FFF2-40B4-BE49-F238E27FC236}">
                <a16:creationId xmlns:a16="http://schemas.microsoft.com/office/drawing/2014/main" id="{E4050AA7-B2D5-5C48-8855-A3E35FA1825F}"/>
              </a:ext>
            </a:extLst>
          </p:cNvPr>
          <p:cNvSpPr>
            <a:spLocks/>
          </p:cNvSpPr>
          <p:nvPr/>
        </p:nvSpPr>
        <p:spPr bwMode="auto">
          <a:xfrm>
            <a:off x="3065464" y="2681288"/>
            <a:ext cx="3101975" cy="900112"/>
          </a:xfrm>
          <a:custGeom>
            <a:avLst/>
            <a:gdLst>
              <a:gd name="T0" fmla="*/ 2060 w 2060"/>
              <a:gd name="T1" fmla="*/ 557 h 597"/>
              <a:gd name="T2" fmla="*/ 2020 w 2060"/>
              <a:gd name="T3" fmla="*/ 597 h 597"/>
              <a:gd name="T4" fmla="*/ 40 w 2060"/>
              <a:gd name="T5" fmla="*/ 597 h 597"/>
              <a:gd name="T6" fmla="*/ 0 w 2060"/>
              <a:gd name="T7" fmla="*/ 557 h 597"/>
              <a:gd name="T8" fmla="*/ 0 w 2060"/>
              <a:gd name="T9" fmla="*/ 40 h 597"/>
              <a:gd name="T10" fmla="*/ 40 w 2060"/>
              <a:gd name="T11" fmla="*/ 0 h 597"/>
              <a:gd name="T12" fmla="*/ 2020 w 2060"/>
              <a:gd name="T13" fmla="*/ 0 h 597"/>
              <a:gd name="T14" fmla="*/ 2060 w 2060"/>
              <a:gd name="T15" fmla="*/ 40 h 597"/>
              <a:gd name="T16" fmla="*/ 2060 w 2060"/>
              <a:gd name="T17" fmla="*/ 557 h 597"/>
              <a:gd name="T18" fmla="*/ 2060 w 2060"/>
              <a:gd name="T19" fmla="*/ 557 h 597"/>
              <a:gd name="T20" fmla="*/ 2060 w 2060"/>
              <a:gd name="T21" fmla="*/ 557 h 5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060" h="597">
                <a:moveTo>
                  <a:pt x="2060" y="557"/>
                </a:moveTo>
                <a:cubicBezTo>
                  <a:pt x="2060" y="584"/>
                  <a:pt x="2046" y="597"/>
                  <a:pt x="2020" y="597"/>
                </a:cubicBezTo>
                <a:lnTo>
                  <a:pt x="40" y="597"/>
                </a:lnTo>
                <a:cubicBezTo>
                  <a:pt x="13" y="597"/>
                  <a:pt x="0" y="584"/>
                  <a:pt x="0" y="557"/>
                </a:cubicBezTo>
                <a:lnTo>
                  <a:pt x="0" y="40"/>
                </a:lnTo>
                <a:cubicBezTo>
                  <a:pt x="0" y="13"/>
                  <a:pt x="13" y="0"/>
                  <a:pt x="40" y="0"/>
                </a:cubicBezTo>
                <a:lnTo>
                  <a:pt x="2020" y="0"/>
                </a:lnTo>
                <a:cubicBezTo>
                  <a:pt x="2046" y="0"/>
                  <a:pt x="2060" y="13"/>
                  <a:pt x="2060" y="40"/>
                </a:cubicBezTo>
                <a:lnTo>
                  <a:pt x="2060" y="557"/>
                </a:lnTo>
                <a:lnTo>
                  <a:pt x="2060" y="557"/>
                </a:lnTo>
                <a:lnTo>
                  <a:pt x="2060" y="557"/>
                </a:lnTo>
                <a:close/>
              </a:path>
            </a:pathLst>
          </a:custGeom>
          <a:solidFill>
            <a:srgbClr val="FFFFFF"/>
          </a:solidFill>
          <a:ln w="36142">
            <a:solidFill>
              <a:srgbClr val="1A76D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109" name="Text Box 13">
            <a:extLst>
              <a:ext uri="{FF2B5EF4-FFF2-40B4-BE49-F238E27FC236}">
                <a16:creationId xmlns:a16="http://schemas.microsoft.com/office/drawing/2014/main" id="{EA98EC9F-C614-E74F-B206-A4E1E80676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76576" y="2610506"/>
            <a:ext cx="3084513" cy="1046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algn="ctr" eaLnBrk="1" hangingPunct="1"/>
            <a:r>
              <a:rPr lang="en-US" altLang="zh-TW" sz="3400">
                <a:solidFill>
                  <a:srgbClr val="1A76D2"/>
                </a:solidFill>
                <a:ea typeface="新細明體" panose="02020500000000000000" pitchFamily="18" charset="-120"/>
              </a:rPr>
              <a:t>Service (10.43.x.x)</a:t>
            </a:r>
          </a:p>
        </p:txBody>
      </p:sp>
      <p:sp>
        <p:nvSpPr>
          <p:cNvPr id="4110" name="Freeform 14">
            <a:extLst>
              <a:ext uri="{FF2B5EF4-FFF2-40B4-BE49-F238E27FC236}">
                <a16:creationId xmlns:a16="http://schemas.microsoft.com/office/drawing/2014/main" id="{00A0EE25-9FBB-2143-993F-D39F3930CAA3}"/>
              </a:ext>
            </a:extLst>
          </p:cNvPr>
          <p:cNvSpPr>
            <a:spLocks/>
          </p:cNvSpPr>
          <p:nvPr/>
        </p:nvSpPr>
        <p:spPr bwMode="auto">
          <a:xfrm>
            <a:off x="4964113" y="4143375"/>
            <a:ext cx="0" cy="260350"/>
          </a:xfrm>
          <a:custGeom>
            <a:avLst/>
            <a:gdLst>
              <a:gd name="T0" fmla="*/ 173 h 173"/>
              <a:gd name="T1" fmla="*/ 0 h 173"/>
            </a:gdLst>
            <a:ahLst/>
            <a:cxnLst>
              <a:cxn ang="0">
                <a:pos x="0" y="T0"/>
              </a:cxn>
              <a:cxn ang="0">
                <a:pos x="0" y="T1"/>
              </a:cxn>
            </a:cxnLst>
            <a:rect l="0" t="0" r="r" b="b"/>
            <a:pathLst>
              <a:path h="173">
                <a:moveTo>
                  <a:pt x="0" y="173"/>
                </a:moveTo>
                <a:lnTo>
                  <a:pt x="0" y="0"/>
                </a:lnTo>
              </a:path>
            </a:pathLst>
          </a:custGeom>
          <a:noFill/>
          <a:ln w="12047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111" name="Freeform 15">
            <a:extLst>
              <a:ext uri="{FF2B5EF4-FFF2-40B4-BE49-F238E27FC236}">
                <a16:creationId xmlns:a16="http://schemas.microsoft.com/office/drawing/2014/main" id="{364EB0A3-A5B9-174C-AAEA-F375F8FF1CE1}"/>
              </a:ext>
            </a:extLst>
          </p:cNvPr>
          <p:cNvSpPr>
            <a:spLocks/>
          </p:cNvSpPr>
          <p:nvPr/>
        </p:nvSpPr>
        <p:spPr bwMode="auto">
          <a:xfrm>
            <a:off x="5392738" y="1778000"/>
            <a:ext cx="0" cy="903288"/>
          </a:xfrm>
          <a:custGeom>
            <a:avLst/>
            <a:gdLst>
              <a:gd name="T0" fmla="*/ 600 h 600"/>
              <a:gd name="T1" fmla="*/ 0 h 600"/>
            </a:gdLst>
            <a:ahLst/>
            <a:cxnLst>
              <a:cxn ang="0">
                <a:pos x="0" y="T0"/>
              </a:cxn>
              <a:cxn ang="0">
                <a:pos x="0" y="T1"/>
              </a:cxn>
            </a:cxnLst>
            <a:rect l="0" t="0" r="r" b="b"/>
            <a:pathLst>
              <a:path h="600">
                <a:moveTo>
                  <a:pt x="0" y="600"/>
                </a:moveTo>
                <a:lnTo>
                  <a:pt x="0" y="0"/>
                </a:lnTo>
              </a:path>
            </a:pathLst>
          </a:custGeom>
          <a:noFill/>
          <a:ln w="36142">
            <a:solidFill>
              <a:srgbClr val="689E3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113" name="Freeform 17">
            <a:extLst>
              <a:ext uri="{FF2B5EF4-FFF2-40B4-BE49-F238E27FC236}">
                <a16:creationId xmlns:a16="http://schemas.microsoft.com/office/drawing/2014/main" id="{FC5C1385-CD37-9645-912A-49E7EC0FB76E}"/>
              </a:ext>
            </a:extLst>
          </p:cNvPr>
          <p:cNvSpPr>
            <a:spLocks/>
          </p:cNvSpPr>
          <p:nvPr/>
        </p:nvSpPr>
        <p:spPr bwMode="auto">
          <a:xfrm>
            <a:off x="5595939" y="1439863"/>
            <a:ext cx="1360487" cy="385762"/>
          </a:xfrm>
          <a:custGeom>
            <a:avLst/>
            <a:gdLst>
              <a:gd name="T0" fmla="*/ 904 w 904"/>
              <a:gd name="T1" fmla="*/ 0 h 256"/>
              <a:gd name="T2" fmla="*/ 0 w 904"/>
              <a:gd name="T3" fmla="*/ 256 h 256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904" h="256">
                <a:moveTo>
                  <a:pt x="904" y="0"/>
                </a:moveTo>
                <a:lnTo>
                  <a:pt x="0" y="256"/>
                </a:lnTo>
              </a:path>
            </a:pathLst>
          </a:custGeom>
          <a:noFill/>
          <a:ln w="36142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114" name="Freeform 18">
            <a:extLst>
              <a:ext uri="{FF2B5EF4-FFF2-40B4-BE49-F238E27FC236}">
                <a16:creationId xmlns:a16="http://schemas.microsoft.com/office/drawing/2014/main" id="{CBB81F74-B232-D648-B60D-67EA443CD3BB}"/>
              </a:ext>
            </a:extLst>
          </p:cNvPr>
          <p:cNvSpPr>
            <a:spLocks/>
          </p:cNvSpPr>
          <p:nvPr/>
        </p:nvSpPr>
        <p:spPr bwMode="auto">
          <a:xfrm>
            <a:off x="5595938" y="1698626"/>
            <a:ext cx="184150" cy="161925"/>
          </a:xfrm>
          <a:custGeom>
            <a:avLst/>
            <a:gdLst>
              <a:gd name="T0" fmla="*/ 0 w 123"/>
              <a:gd name="T1" fmla="*/ 84 h 107"/>
              <a:gd name="T2" fmla="*/ 92 w 123"/>
              <a:gd name="T3" fmla="*/ 0 h 107"/>
              <a:gd name="T4" fmla="*/ 123 w 123"/>
              <a:gd name="T5" fmla="*/ 107 h 107"/>
              <a:gd name="T6" fmla="*/ 0 w 123"/>
              <a:gd name="T7" fmla="*/ 84 h 107"/>
              <a:gd name="T8" fmla="*/ 0 w 123"/>
              <a:gd name="T9" fmla="*/ 84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3" h="107">
                <a:moveTo>
                  <a:pt x="0" y="84"/>
                </a:moveTo>
                <a:lnTo>
                  <a:pt x="92" y="0"/>
                </a:lnTo>
                <a:lnTo>
                  <a:pt x="123" y="107"/>
                </a:lnTo>
                <a:lnTo>
                  <a:pt x="0" y="84"/>
                </a:lnTo>
                <a:lnTo>
                  <a:pt x="0" y="84"/>
                </a:lnTo>
                <a:close/>
              </a:path>
            </a:pathLst>
          </a:custGeom>
          <a:solidFill>
            <a:srgbClr val="000000"/>
          </a:solidFill>
          <a:ln w="36142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115" name="Text Box 19">
            <a:extLst>
              <a:ext uri="{FF2B5EF4-FFF2-40B4-BE49-F238E27FC236}">
                <a16:creationId xmlns:a16="http://schemas.microsoft.com/office/drawing/2014/main" id="{E8EEB7EC-9944-5B46-B617-E42B09D703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97726" y="1174750"/>
            <a:ext cx="2011363" cy="687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eaLnBrk="1" hangingPunct="1"/>
            <a:r>
              <a:rPr lang="en-US" altLang="zh-TW" sz="2200" dirty="0" err="1">
                <a:solidFill>
                  <a:srgbClr val="000000"/>
                </a:solidFill>
                <a:ea typeface="新細明體" panose="02020500000000000000" pitchFamily="18" charset="-120"/>
              </a:rPr>
              <a:t>nodePort</a:t>
            </a:r>
            <a:endParaRPr lang="en-US" altLang="zh-TW" sz="2200" dirty="0">
              <a:solidFill>
                <a:srgbClr val="000000"/>
              </a:solidFill>
              <a:ea typeface="新細明體" panose="02020500000000000000" pitchFamily="18" charset="-120"/>
            </a:endParaRPr>
          </a:p>
          <a:p>
            <a:pPr eaLnBrk="1" hangingPunct="1"/>
            <a:r>
              <a:rPr lang="en-US" altLang="zh-TW" sz="2200" dirty="0">
                <a:solidFill>
                  <a:srgbClr val="000000"/>
                </a:solidFill>
                <a:ea typeface="新細明體" panose="02020500000000000000" pitchFamily="18" charset="-120"/>
              </a:rPr>
              <a:t>32000~32767</a:t>
            </a:r>
          </a:p>
        </p:txBody>
      </p:sp>
      <p:sp>
        <p:nvSpPr>
          <p:cNvPr id="4116" name="Freeform 20">
            <a:extLst>
              <a:ext uri="{FF2B5EF4-FFF2-40B4-BE49-F238E27FC236}">
                <a16:creationId xmlns:a16="http://schemas.microsoft.com/office/drawing/2014/main" id="{1515527E-97DF-F142-BE12-E524EA02D337}"/>
              </a:ext>
            </a:extLst>
          </p:cNvPr>
          <p:cNvSpPr>
            <a:spLocks/>
          </p:cNvSpPr>
          <p:nvPr/>
        </p:nvSpPr>
        <p:spPr bwMode="auto">
          <a:xfrm>
            <a:off x="6359525" y="4259263"/>
            <a:ext cx="2482850" cy="254000"/>
          </a:xfrm>
          <a:custGeom>
            <a:avLst/>
            <a:gdLst>
              <a:gd name="T0" fmla="*/ 1648 w 1648"/>
              <a:gd name="T1" fmla="*/ 168 h 168"/>
              <a:gd name="T2" fmla="*/ 0 w 1648"/>
              <a:gd name="T3" fmla="*/ 0 h 168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648" h="168">
                <a:moveTo>
                  <a:pt x="1648" y="168"/>
                </a:moveTo>
                <a:lnTo>
                  <a:pt x="0" y="0"/>
                </a:lnTo>
              </a:path>
            </a:pathLst>
          </a:custGeom>
          <a:noFill/>
          <a:ln w="36142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117" name="Freeform 21">
            <a:extLst>
              <a:ext uri="{FF2B5EF4-FFF2-40B4-BE49-F238E27FC236}">
                <a16:creationId xmlns:a16="http://schemas.microsoft.com/office/drawing/2014/main" id="{CAAB7448-80B3-0F4F-BF4D-614994DC003C}"/>
              </a:ext>
            </a:extLst>
          </p:cNvPr>
          <p:cNvSpPr>
            <a:spLocks/>
          </p:cNvSpPr>
          <p:nvPr/>
        </p:nvSpPr>
        <p:spPr bwMode="auto">
          <a:xfrm>
            <a:off x="6359525" y="4192589"/>
            <a:ext cx="177800" cy="168275"/>
          </a:xfrm>
          <a:custGeom>
            <a:avLst/>
            <a:gdLst>
              <a:gd name="T0" fmla="*/ 0 w 117"/>
              <a:gd name="T1" fmla="*/ 44 h 111"/>
              <a:gd name="T2" fmla="*/ 117 w 117"/>
              <a:gd name="T3" fmla="*/ 0 h 111"/>
              <a:gd name="T4" fmla="*/ 105 w 117"/>
              <a:gd name="T5" fmla="*/ 111 h 111"/>
              <a:gd name="T6" fmla="*/ 0 w 117"/>
              <a:gd name="T7" fmla="*/ 44 h 111"/>
              <a:gd name="T8" fmla="*/ 0 w 117"/>
              <a:gd name="T9" fmla="*/ 44 h 1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7" h="111">
                <a:moveTo>
                  <a:pt x="0" y="44"/>
                </a:moveTo>
                <a:lnTo>
                  <a:pt x="117" y="0"/>
                </a:lnTo>
                <a:lnTo>
                  <a:pt x="105" y="111"/>
                </a:lnTo>
                <a:lnTo>
                  <a:pt x="0" y="44"/>
                </a:lnTo>
                <a:lnTo>
                  <a:pt x="0" y="44"/>
                </a:lnTo>
                <a:close/>
              </a:path>
            </a:pathLst>
          </a:custGeom>
          <a:solidFill>
            <a:srgbClr val="000000"/>
          </a:solidFill>
          <a:ln w="36142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118" name="Text Box 22">
            <a:extLst>
              <a:ext uri="{FF2B5EF4-FFF2-40B4-BE49-F238E27FC236}">
                <a16:creationId xmlns:a16="http://schemas.microsoft.com/office/drawing/2014/main" id="{D6AC59BE-4B08-C346-B3EE-4935BAFB4B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77325" y="4235450"/>
            <a:ext cx="1409700" cy="687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eaLnBrk="1" hangingPunct="1"/>
            <a:r>
              <a:rPr lang="en-US" altLang="zh-TW" sz="2200">
                <a:solidFill>
                  <a:srgbClr val="000000"/>
                </a:solidFill>
                <a:ea typeface="新細明體" panose="02020500000000000000" pitchFamily="18" charset="-120"/>
              </a:rPr>
              <a:t>targetPort</a:t>
            </a:r>
          </a:p>
          <a:p>
            <a:pPr eaLnBrk="1" hangingPunct="1"/>
            <a:r>
              <a:rPr lang="en-US" altLang="zh-TW" sz="2200">
                <a:solidFill>
                  <a:srgbClr val="000000"/>
                </a:solidFill>
                <a:ea typeface="新細明體" panose="02020500000000000000" pitchFamily="18" charset="-120"/>
              </a:rPr>
              <a:t>80</a:t>
            </a:r>
          </a:p>
        </p:txBody>
      </p:sp>
      <p:sp>
        <p:nvSpPr>
          <p:cNvPr id="4119" name="Freeform 23">
            <a:extLst>
              <a:ext uri="{FF2B5EF4-FFF2-40B4-BE49-F238E27FC236}">
                <a16:creationId xmlns:a16="http://schemas.microsoft.com/office/drawing/2014/main" id="{5D2D132E-BE29-2244-8EC8-86DE2E9BCDB9}"/>
              </a:ext>
            </a:extLst>
          </p:cNvPr>
          <p:cNvSpPr>
            <a:spLocks/>
          </p:cNvSpPr>
          <p:nvPr/>
        </p:nvSpPr>
        <p:spPr bwMode="auto">
          <a:xfrm>
            <a:off x="6270625" y="4138614"/>
            <a:ext cx="0" cy="261937"/>
          </a:xfrm>
          <a:custGeom>
            <a:avLst/>
            <a:gdLst>
              <a:gd name="T0" fmla="*/ 173 h 173"/>
              <a:gd name="T1" fmla="*/ 0 h 173"/>
            </a:gdLst>
            <a:ahLst/>
            <a:cxnLst>
              <a:cxn ang="0">
                <a:pos x="0" y="T0"/>
              </a:cxn>
              <a:cxn ang="0">
                <a:pos x="0" y="T1"/>
              </a:cxn>
            </a:cxnLst>
            <a:rect l="0" t="0" r="r" b="b"/>
            <a:pathLst>
              <a:path h="173">
                <a:moveTo>
                  <a:pt x="0" y="173"/>
                </a:moveTo>
                <a:lnTo>
                  <a:pt x="0" y="0"/>
                </a:lnTo>
              </a:path>
            </a:pathLst>
          </a:custGeom>
          <a:noFill/>
          <a:ln w="12047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120" name="Freeform 24">
            <a:extLst>
              <a:ext uri="{FF2B5EF4-FFF2-40B4-BE49-F238E27FC236}">
                <a16:creationId xmlns:a16="http://schemas.microsoft.com/office/drawing/2014/main" id="{E2E1DACC-2568-524B-B73D-7C2FC010A591}"/>
              </a:ext>
            </a:extLst>
          </p:cNvPr>
          <p:cNvSpPr>
            <a:spLocks/>
          </p:cNvSpPr>
          <p:nvPr/>
        </p:nvSpPr>
        <p:spPr bwMode="auto">
          <a:xfrm>
            <a:off x="5392738" y="3581400"/>
            <a:ext cx="0" cy="312738"/>
          </a:xfrm>
          <a:custGeom>
            <a:avLst/>
            <a:gdLst>
              <a:gd name="T0" fmla="*/ 208 h 208"/>
              <a:gd name="T1" fmla="*/ 0 h 208"/>
            </a:gdLst>
            <a:ahLst/>
            <a:cxnLst>
              <a:cxn ang="0">
                <a:pos x="0" y="T0"/>
              </a:cxn>
              <a:cxn ang="0">
                <a:pos x="0" y="T1"/>
              </a:cxn>
            </a:cxnLst>
            <a:rect l="0" t="0" r="r" b="b"/>
            <a:pathLst>
              <a:path h="208">
                <a:moveTo>
                  <a:pt x="0" y="208"/>
                </a:moveTo>
                <a:lnTo>
                  <a:pt x="0" y="0"/>
                </a:lnTo>
              </a:path>
            </a:pathLst>
          </a:custGeom>
          <a:noFill/>
          <a:ln w="36142">
            <a:solidFill>
              <a:srgbClr val="689E3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121" name="Text Box 25">
            <a:extLst>
              <a:ext uri="{FF2B5EF4-FFF2-40B4-BE49-F238E27FC236}">
                <a16:creationId xmlns:a16="http://schemas.microsoft.com/office/drawing/2014/main" id="{1A7096F5-EA0B-FF4F-9E79-F3727326EA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94725" y="3127375"/>
            <a:ext cx="14097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eaLnBrk="1" hangingPunct="1"/>
            <a:r>
              <a:rPr lang="en-US" altLang="zh-TW" sz="2200">
                <a:solidFill>
                  <a:srgbClr val="000000"/>
                </a:solidFill>
                <a:ea typeface="新細明體" panose="02020500000000000000" pitchFamily="18" charset="-120"/>
              </a:rPr>
              <a:t>Port</a:t>
            </a:r>
          </a:p>
          <a:p>
            <a:pPr eaLnBrk="1" hangingPunct="1"/>
            <a:r>
              <a:rPr lang="en-US" altLang="zh-TW" sz="2200">
                <a:solidFill>
                  <a:srgbClr val="000000"/>
                </a:solidFill>
                <a:ea typeface="新細明體" panose="02020500000000000000" pitchFamily="18" charset="-120"/>
              </a:rPr>
              <a:t>80</a:t>
            </a:r>
          </a:p>
        </p:txBody>
      </p:sp>
      <p:sp>
        <p:nvSpPr>
          <p:cNvPr id="4122" name="Freeform 26">
            <a:extLst>
              <a:ext uri="{FF2B5EF4-FFF2-40B4-BE49-F238E27FC236}">
                <a16:creationId xmlns:a16="http://schemas.microsoft.com/office/drawing/2014/main" id="{6519816C-AA88-0A4E-AA78-896C41E37A09}"/>
              </a:ext>
            </a:extLst>
          </p:cNvPr>
          <p:cNvSpPr>
            <a:spLocks/>
          </p:cNvSpPr>
          <p:nvPr/>
        </p:nvSpPr>
        <p:spPr bwMode="auto">
          <a:xfrm>
            <a:off x="5510213" y="3584575"/>
            <a:ext cx="2482850" cy="228600"/>
          </a:xfrm>
          <a:custGeom>
            <a:avLst/>
            <a:gdLst>
              <a:gd name="T0" fmla="*/ 1648 w 1648"/>
              <a:gd name="T1" fmla="*/ 0 h 152"/>
              <a:gd name="T2" fmla="*/ 0 w 1648"/>
              <a:gd name="T3" fmla="*/ 152 h 152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648" h="152">
                <a:moveTo>
                  <a:pt x="1648" y="0"/>
                </a:moveTo>
                <a:lnTo>
                  <a:pt x="0" y="152"/>
                </a:lnTo>
              </a:path>
            </a:pathLst>
          </a:custGeom>
          <a:noFill/>
          <a:ln w="36142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123" name="Freeform 27">
            <a:extLst>
              <a:ext uri="{FF2B5EF4-FFF2-40B4-BE49-F238E27FC236}">
                <a16:creationId xmlns:a16="http://schemas.microsoft.com/office/drawing/2014/main" id="{54AB5414-B4AB-ED48-A11B-7FBD62C1BA37}"/>
              </a:ext>
            </a:extLst>
          </p:cNvPr>
          <p:cNvSpPr>
            <a:spLocks/>
          </p:cNvSpPr>
          <p:nvPr/>
        </p:nvSpPr>
        <p:spPr bwMode="auto">
          <a:xfrm>
            <a:off x="5510213" y="3714750"/>
            <a:ext cx="176212" cy="166688"/>
          </a:xfrm>
          <a:custGeom>
            <a:avLst/>
            <a:gdLst>
              <a:gd name="T0" fmla="*/ 0 w 116"/>
              <a:gd name="T1" fmla="*/ 66 h 111"/>
              <a:gd name="T2" fmla="*/ 106 w 116"/>
              <a:gd name="T3" fmla="*/ 0 h 111"/>
              <a:gd name="T4" fmla="*/ 116 w 116"/>
              <a:gd name="T5" fmla="*/ 111 h 111"/>
              <a:gd name="T6" fmla="*/ 0 w 116"/>
              <a:gd name="T7" fmla="*/ 66 h 111"/>
              <a:gd name="T8" fmla="*/ 0 w 116"/>
              <a:gd name="T9" fmla="*/ 66 h 1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6" h="111">
                <a:moveTo>
                  <a:pt x="0" y="66"/>
                </a:moveTo>
                <a:lnTo>
                  <a:pt x="106" y="0"/>
                </a:lnTo>
                <a:lnTo>
                  <a:pt x="116" y="111"/>
                </a:lnTo>
                <a:lnTo>
                  <a:pt x="0" y="66"/>
                </a:lnTo>
                <a:lnTo>
                  <a:pt x="0" y="66"/>
                </a:lnTo>
                <a:close/>
              </a:path>
            </a:pathLst>
          </a:custGeom>
          <a:solidFill>
            <a:srgbClr val="000000"/>
          </a:solidFill>
          <a:ln w="36142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5953497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2113693-95B1-434D-90C7-893BBE94B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2 K8s Service Expose -1 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3AFE1AB-392C-2944-809A-42A4D60397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expose deploy 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-deployment --type=</a:t>
            </a:r>
            <a:r>
              <a:rPr kumimoji="1" lang="en-US" altLang="zh-TW" dirty="0" err="1"/>
              <a:t>NodePort</a:t>
            </a:r>
            <a:r>
              <a:rPr kumimoji="1" lang="en-US" altLang="zh-TW" dirty="0"/>
              <a:t> --name=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-service</a:t>
            </a:r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describe svc 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-service</a:t>
            </a:r>
          </a:p>
          <a:p>
            <a:pPr lvl="1"/>
            <a:r>
              <a:rPr kumimoji="1" lang="en-US" altLang="zh-TW" dirty="0"/>
              <a:t>80 </a:t>
            </a:r>
            <a:r>
              <a:rPr kumimoji="1" lang="en-US" altLang="zh-TW" dirty="0">
                <a:sym typeface="Wingdings" pitchFamily="2" charset="2"/>
              </a:rPr>
              <a:t> 32260</a:t>
            </a:r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6832E69-888D-3844-A1DB-A1A3248FD4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62836"/>
            <a:ext cx="12085320" cy="2202060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2DCB8CAB-A817-A94F-A175-C63766D20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4E0EF-5AA5-664C-A6F1-508630FE8366}" type="datetime1">
              <a:rPr kumimoji="1" lang="zh-TW" altLang="en-US" smtClean="0"/>
              <a:t>2019/4/22</a:t>
            </a:fld>
            <a:endParaRPr kumimoji="1" lang="zh-TW" altLang="en-US"/>
          </a:p>
        </p:txBody>
      </p:sp>
      <p:sp>
        <p:nvSpPr>
          <p:cNvPr id="7" name="投影片編號預留位置 6">
            <a:extLst>
              <a:ext uri="{FF2B5EF4-FFF2-40B4-BE49-F238E27FC236}">
                <a16:creationId xmlns:a16="http://schemas.microsoft.com/office/drawing/2014/main" id="{5FCF2E19-92C5-7D47-91CD-F14851426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3947395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離子">
  <a:themeElements>
    <a:clrScheme name="離子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Trebuchet MS">
      <a:majorFont>
        <a:latin typeface="Trebuchet MS" panose="020B0603020202020204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離子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3159</TotalTime>
  <Words>3988</Words>
  <Application>Microsoft Macintosh PowerPoint</Application>
  <PresentationFormat>寬螢幕</PresentationFormat>
  <Paragraphs>1005</Paragraphs>
  <Slides>163</Slides>
  <Notes>14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163</vt:i4>
      </vt:variant>
    </vt:vector>
  </HeadingPairs>
  <TitlesOfParts>
    <vt:vector size="170" baseType="lpstr">
      <vt:lpstr>微軟正黑體</vt:lpstr>
      <vt:lpstr>Arial</vt:lpstr>
      <vt:lpstr>Calibri</vt:lpstr>
      <vt:lpstr>Calibri Light</vt:lpstr>
      <vt:lpstr>Trebuchet MS</vt:lpstr>
      <vt:lpstr>Wingdings 3</vt:lpstr>
      <vt:lpstr>離子</vt:lpstr>
      <vt:lpstr>Kubernetes微服務架構設計課程</vt:lpstr>
      <vt:lpstr>Outlook</vt:lpstr>
      <vt:lpstr>課程資源</vt:lpstr>
      <vt:lpstr>ssh 登入</vt:lpstr>
      <vt:lpstr>Container 與Docker</vt:lpstr>
      <vt:lpstr>Docker </vt:lpstr>
      <vt:lpstr>Container </vt:lpstr>
      <vt:lpstr>Container vs. Virtual Machine -1</vt:lpstr>
      <vt:lpstr>Container vs. Virtual Machine -2</vt:lpstr>
      <vt:lpstr>Docker 與Kubernetes</vt:lpstr>
      <vt:lpstr>Docker 元件 -1</vt:lpstr>
      <vt:lpstr>Docker 元件 -2</vt:lpstr>
      <vt:lpstr>Install Docker</vt:lpstr>
      <vt:lpstr>自己build: Dockerfile Ubuntu16</vt:lpstr>
      <vt:lpstr>Python Flask API Dockerfile</vt:lpstr>
      <vt:lpstr>Dockerfile Keyword -1</vt:lpstr>
      <vt:lpstr>Dockerfile Keyword -2</vt:lpstr>
      <vt:lpstr>Dockerfile Keyword -3</vt:lpstr>
      <vt:lpstr>Dockerfile Keyword -4</vt:lpstr>
      <vt:lpstr>Dockerfile Keyword -5</vt:lpstr>
      <vt:lpstr>Dockerfile Keyword -6</vt:lpstr>
      <vt:lpstr>Dockerfile Keyword -7</vt:lpstr>
      <vt:lpstr>自己build: 產生image</vt:lpstr>
      <vt:lpstr>Docker image -1</vt:lpstr>
      <vt:lpstr>Docker image -2</vt:lpstr>
      <vt:lpstr>Docker image -3</vt:lpstr>
      <vt:lpstr>Docker image -4</vt:lpstr>
      <vt:lpstr>Docker process -1</vt:lpstr>
      <vt:lpstr>Docker process -2</vt:lpstr>
      <vt:lpstr>Docker process -3</vt:lpstr>
      <vt:lpstr>Docker network - None</vt:lpstr>
      <vt:lpstr>Docker network – Container 1</vt:lpstr>
      <vt:lpstr>Docker network – Container 2</vt:lpstr>
      <vt:lpstr>Docker network - Host</vt:lpstr>
      <vt:lpstr>Docker network – Bridge(default)</vt:lpstr>
      <vt:lpstr>Docker Compose</vt:lpstr>
      <vt:lpstr>PowerPoint 簡報</vt:lpstr>
      <vt:lpstr>Docker Compose Web</vt:lpstr>
      <vt:lpstr>Docker Compose db</vt:lpstr>
      <vt:lpstr>Docker Compose app</vt:lpstr>
      <vt:lpstr>Docer-compose command -1</vt:lpstr>
      <vt:lpstr>Docer-compose command -2</vt:lpstr>
      <vt:lpstr>Docer-compose command -3</vt:lpstr>
      <vt:lpstr>Kubernetes</vt:lpstr>
      <vt:lpstr>Install kubectl</vt:lpstr>
      <vt:lpstr>Kubernetes</vt:lpstr>
      <vt:lpstr>K8s 架構圖</vt:lpstr>
      <vt:lpstr>Kubernetes 元件 –1</vt:lpstr>
      <vt:lpstr>Kubernetes 元件 –2</vt:lpstr>
      <vt:lpstr>K8s - pods</vt:lpstr>
      <vt:lpstr>K8s -Service</vt:lpstr>
      <vt:lpstr>K8s Label and Label Selector</vt:lpstr>
      <vt:lpstr>K8s - Scaling</vt:lpstr>
      <vt:lpstr>K8s – Rolling update -1</vt:lpstr>
      <vt:lpstr>K8s – Rolling update -2</vt:lpstr>
      <vt:lpstr>K8s network module – Flannel (Overlay network)</vt:lpstr>
      <vt:lpstr>K8s network module - Calico</vt:lpstr>
      <vt:lpstr>K8s network module - Canal</vt:lpstr>
      <vt:lpstr>用rancher 安裝Kubernetes</vt:lpstr>
      <vt:lpstr>Deploy Kubernetes: Rancher</vt:lpstr>
      <vt:lpstr>Deploy Rancher</vt:lpstr>
      <vt:lpstr>Deploy Rancher</vt:lpstr>
      <vt:lpstr>Use Rancher Deploy K8S -1</vt:lpstr>
      <vt:lpstr>Use Rancher Deploy K8S -2</vt:lpstr>
      <vt:lpstr>Use Rancher Deploy K8S -3</vt:lpstr>
      <vt:lpstr>Use Rancher Deploy K8S -4</vt:lpstr>
      <vt:lpstr>Use Rancher Deploy K8S -5</vt:lpstr>
      <vt:lpstr>Use Rancher Deploy K8S -6</vt:lpstr>
      <vt:lpstr>Kubernetes 操作</vt:lpstr>
      <vt:lpstr>放置kube conf</vt:lpstr>
      <vt:lpstr>Windows put kube config</vt:lpstr>
      <vt:lpstr>K8S 顯示資訊</vt:lpstr>
      <vt:lpstr>K8s deployment YAML -1</vt:lpstr>
      <vt:lpstr>K8s deployment YAML -2</vt:lpstr>
      <vt:lpstr>K8s deployment YAML -3</vt:lpstr>
      <vt:lpstr>K8s pods YAML</vt:lpstr>
      <vt:lpstr>Kubectl get pods -1</vt:lpstr>
      <vt:lpstr>Kubectl get pods -2</vt:lpstr>
      <vt:lpstr>Kubectl get deployment -1</vt:lpstr>
      <vt:lpstr>Kubectl get deployment -2</vt:lpstr>
      <vt:lpstr>K8s container request and limit -1</vt:lpstr>
      <vt:lpstr>K8s container request and limit -2</vt:lpstr>
      <vt:lpstr>K8s container request and limit -3</vt:lpstr>
      <vt:lpstr>在pod執行操作 -1</vt:lpstr>
      <vt:lpstr>在pod執行操作 -2</vt:lpstr>
      <vt:lpstr>Pod訊息</vt:lpstr>
      <vt:lpstr>實作: run nginx deployment upgrade and rollout -1</vt:lpstr>
      <vt:lpstr>實作: run nginx deployment upgrade and rollout –2 </vt:lpstr>
      <vt:lpstr>實作: run nginx deployment upgrade and rollout –3</vt:lpstr>
      <vt:lpstr>實作: run nginx deployment upgrade and rollout –3</vt:lpstr>
      <vt:lpstr>實作: run nginx deployment upgrade and rollout -4 </vt:lpstr>
      <vt:lpstr>實作: run nginx deployment upgrade and rollout -5</vt:lpstr>
      <vt:lpstr>K8s node -1</vt:lpstr>
      <vt:lpstr>K8s node -2</vt:lpstr>
      <vt:lpstr>K8s node-3 </vt:lpstr>
      <vt:lpstr>K8s service yaml -1</vt:lpstr>
      <vt:lpstr>K8s service yaml -2</vt:lpstr>
      <vt:lpstr>PowerPoint 簡報</vt:lpstr>
      <vt:lpstr>實作2 K8s Service Expose -1 </vt:lpstr>
      <vt:lpstr>實作2 K8s Service Expose -2</vt:lpstr>
      <vt:lpstr>K8s selector</vt:lpstr>
      <vt:lpstr>實作2 K8s Service Expose -3 </vt:lpstr>
      <vt:lpstr>實作2 K8s Service Expose -4</vt:lpstr>
      <vt:lpstr>K8s DNS</vt:lpstr>
      <vt:lpstr>K8s 系統資訊</vt:lpstr>
      <vt:lpstr>Volume: emptyDir</vt:lpstr>
      <vt:lpstr>Volume: hostpath -1</vt:lpstr>
      <vt:lpstr>Volume: hostpath -2</vt:lpstr>
      <vt:lpstr>Install nfs server on rancher server</vt:lpstr>
      <vt:lpstr>K8s server install mount package</vt:lpstr>
      <vt:lpstr>Volume: NFS -1</vt:lpstr>
      <vt:lpstr>Volume: NFS -2</vt:lpstr>
      <vt:lpstr>使用Google Cloud Platform Kubernetes Engine</vt:lpstr>
      <vt:lpstr>GCP部署K8s -1</vt:lpstr>
      <vt:lpstr>GCP部署K8s -2</vt:lpstr>
      <vt:lpstr>GCP部署K8s -3</vt:lpstr>
      <vt:lpstr>Install gcloud -1 </vt:lpstr>
      <vt:lpstr>Install gcloud  -2</vt:lpstr>
      <vt:lpstr>取得GCP Cotainer cluster 操作權限-1</vt:lpstr>
      <vt:lpstr>取得GCP Cotainer cluster 操作權限-2</vt:lpstr>
      <vt:lpstr>切換k8s 環境 -1</vt:lpstr>
      <vt:lpstr>切換k8s 環境 -2</vt:lpstr>
      <vt:lpstr>取得GCP Cotainer cluster 操作權限 -2</vt:lpstr>
      <vt:lpstr>GCP Kubernetes 使用load balance -1</vt:lpstr>
      <vt:lpstr>GCP Kubernetes 使用load balance -2</vt:lpstr>
      <vt:lpstr>GCP Kubernetes 使用load balance -3</vt:lpstr>
      <vt:lpstr>GCP Kubernetes 使用load balance -4</vt:lpstr>
      <vt:lpstr>GCP Volume: 建PersistemtVolumeClaim</vt:lpstr>
      <vt:lpstr>Volume plugin 支援程度  </vt:lpstr>
      <vt:lpstr>GCP Volume :用pod界接volume</vt:lpstr>
      <vt:lpstr>GCP Volume: PersistemtVolumeClaim 自動在GCP volume 建 PersistemtVolume</vt:lpstr>
      <vt:lpstr>GCP Volume: 檢查pod內掛載狀態。</vt:lpstr>
      <vt:lpstr>GCP Volume: 寫入檔案，刪除再重建pod，寫入檔案還是存在-1</vt:lpstr>
      <vt:lpstr>GCP Volume: 寫入檔案，刪除再重建pod，寫入檔案還是存在-2</vt:lpstr>
      <vt:lpstr>GCP Volume: 寫入檔案，刪除再重建pod，寫入檔案還是存在-3</vt:lpstr>
      <vt:lpstr>Volume: GCP volume – 建Volume</vt:lpstr>
      <vt:lpstr>Volume: GCP volume – 建PersistemtVolume -1</vt:lpstr>
      <vt:lpstr>Volume: GCP volume – 建PersistemtVolume -2</vt:lpstr>
      <vt:lpstr>Volume: GCP volume – 建PersistemtVolume -3</vt:lpstr>
      <vt:lpstr>K8s – autoscaling -1</vt:lpstr>
      <vt:lpstr>K8s – autoscaling -2</vt:lpstr>
      <vt:lpstr>K8s – autoscaling -3</vt:lpstr>
      <vt:lpstr>K8s – autoscaling -4</vt:lpstr>
      <vt:lpstr>K8s 資源使用率 </vt:lpstr>
      <vt:lpstr>K8s – cronjob -1</vt:lpstr>
      <vt:lpstr>K8s – cronjob -2</vt:lpstr>
      <vt:lpstr>K8s – cronjob -3</vt:lpstr>
      <vt:lpstr>Secrets 編碼</vt:lpstr>
      <vt:lpstr>Secrets Volume </vt:lpstr>
      <vt:lpstr>Build Secrets Volume </vt:lpstr>
      <vt:lpstr>Secrets Volume : 當Pod 環境變數</vt:lpstr>
      <vt:lpstr>Secrets Volume : Pods env 描述</vt:lpstr>
      <vt:lpstr>Secrets Volume : Pods show env</vt:lpstr>
      <vt:lpstr>Secrets Volume : mount secret volume</vt:lpstr>
      <vt:lpstr>Secrets Volume : check pod</vt:lpstr>
      <vt:lpstr>Secrets Volume : check pod </vt:lpstr>
      <vt:lpstr>Service Account – 管理資源</vt:lpstr>
      <vt:lpstr>Pod Security Policies</vt:lpstr>
      <vt:lpstr>附錄A: window login to cloud VM by putty – 下載Putty ，填入id@ip</vt:lpstr>
      <vt:lpstr>附錄A: window login to cloud VM by putty – 左邊Connectopn/SSH/Auth</vt:lpstr>
      <vt:lpstr>附錄A: window login to cloud VM by putty – 選擇Private key file auth</vt:lpstr>
      <vt:lpstr>附錄A: window login to cloud VM by putty – 選擇k8s.ppk</vt:lpstr>
      <vt:lpstr>附錄A: window login to cloud VM by putty – 即可登入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Kubernetes微服務架構設計課程</dc:title>
  <dc:creator>育緯 周</dc:creator>
  <cp:lastModifiedBy>育緯 周</cp:lastModifiedBy>
  <cp:revision>19</cp:revision>
  <dcterms:created xsi:type="dcterms:W3CDTF">2019-04-15T19:15:36Z</dcterms:created>
  <dcterms:modified xsi:type="dcterms:W3CDTF">2019-04-24T03:39:32Z</dcterms:modified>
</cp:coreProperties>
</file>